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2"/>
  </p:notesMasterIdLst>
  <p:handoutMasterIdLst>
    <p:handoutMasterId r:id="rId23"/>
  </p:handoutMasterIdLst>
  <p:sldIdLst>
    <p:sldId id="327" r:id="rId2"/>
    <p:sldId id="317" r:id="rId3"/>
    <p:sldId id="260" r:id="rId4"/>
    <p:sldId id="318" r:id="rId5"/>
    <p:sldId id="319" r:id="rId6"/>
    <p:sldId id="315" r:id="rId7"/>
    <p:sldId id="316" r:id="rId8"/>
    <p:sldId id="275" r:id="rId9"/>
    <p:sldId id="320" r:id="rId10"/>
    <p:sldId id="324" r:id="rId11"/>
    <p:sldId id="325" r:id="rId12"/>
    <p:sldId id="326" r:id="rId13"/>
    <p:sldId id="321" r:id="rId14"/>
    <p:sldId id="264" r:id="rId15"/>
    <p:sldId id="276" r:id="rId16"/>
    <p:sldId id="281" r:id="rId17"/>
    <p:sldId id="280" r:id="rId18"/>
    <p:sldId id="287" r:id="rId19"/>
    <p:sldId id="289" r:id="rId20"/>
    <p:sldId id="292" r:id="rId21"/>
  </p:sldIdLst>
  <p:sldSz cx="9144000" cy="6858000" type="screen4x3"/>
  <p:notesSz cx="6810375"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31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81143" autoAdjust="0"/>
  </p:normalViewPr>
  <p:slideViewPr>
    <p:cSldViewPr>
      <p:cViewPr varScale="1">
        <p:scale>
          <a:sx n="66" d="100"/>
          <a:sy n="66" d="100"/>
        </p:scale>
        <p:origin x="1620" y="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7636" y="0"/>
            <a:ext cx="2951163" cy="497126"/>
          </a:xfrm>
          <a:prstGeom prst="rect">
            <a:avLst/>
          </a:prstGeom>
        </p:spPr>
        <p:txBody>
          <a:bodyPr vert="horz" lIns="91440" tIns="45720" rIns="91440" bIns="45720" rtlCol="0"/>
          <a:lstStyle>
            <a:lvl1pPr algn="r">
              <a:defRPr sz="1200"/>
            </a:lvl1pPr>
          </a:lstStyle>
          <a:p>
            <a:fld id="{1B052E4F-F52D-4B64-88E4-B5ED36196EE7}" type="datetimeFigureOut">
              <a:rPr lang="en-GB" smtClean="0"/>
              <a:pPr/>
              <a:t>30/06/2022</a:t>
            </a:fld>
            <a:endParaRPr lang="en-GB"/>
          </a:p>
        </p:txBody>
      </p:sp>
      <p:sp>
        <p:nvSpPr>
          <p:cNvPr id="4" name="Footer Placeholder 3"/>
          <p:cNvSpPr>
            <a:spLocks noGrp="1"/>
          </p:cNvSpPr>
          <p:nvPr>
            <p:ph type="ftr" sz="quarter" idx="2"/>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7636" y="9443662"/>
            <a:ext cx="2951163" cy="497126"/>
          </a:xfrm>
          <a:prstGeom prst="rect">
            <a:avLst/>
          </a:prstGeom>
        </p:spPr>
        <p:txBody>
          <a:bodyPr vert="horz" lIns="91440" tIns="45720" rIns="91440" bIns="45720" rtlCol="0" anchor="b"/>
          <a:lstStyle>
            <a:lvl1pPr algn="r">
              <a:defRPr sz="1200"/>
            </a:lvl1pPr>
          </a:lstStyle>
          <a:p>
            <a:fld id="{8A5FFA0F-F92C-44EC-8384-AFC4A3D4F249}" type="slidenum">
              <a:rPr lang="en-GB" smtClean="0"/>
              <a:pPr/>
              <a:t>‹#›</a:t>
            </a:fld>
            <a:endParaRPr lang="en-GB"/>
          </a:p>
        </p:txBody>
      </p:sp>
    </p:spTree>
    <p:extLst>
      <p:ext uri="{BB962C8B-B14F-4D97-AF65-F5344CB8AC3E}">
        <p14:creationId xmlns:p14="http://schemas.microsoft.com/office/powerpoint/2010/main" val="16588574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7625" y="0"/>
            <a:ext cx="2951163" cy="496888"/>
          </a:xfrm>
          <a:prstGeom prst="rect">
            <a:avLst/>
          </a:prstGeom>
        </p:spPr>
        <p:txBody>
          <a:bodyPr vert="horz" lIns="91440" tIns="45720" rIns="91440" bIns="45720" rtlCol="0"/>
          <a:lstStyle>
            <a:lvl1pPr algn="r">
              <a:defRPr sz="1200"/>
            </a:lvl1pPr>
          </a:lstStyle>
          <a:p>
            <a:fld id="{01239E7C-4073-4BC1-964D-32A830AE86BE}" type="datetimeFigureOut">
              <a:rPr lang="en-GB" smtClean="0"/>
              <a:pPr/>
              <a:t>30/06/2022</a:t>
            </a:fld>
            <a:endParaRPr lang="en-GB"/>
          </a:p>
        </p:txBody>
      </p:sp>
      <p:sp>
        <p:nvSpPr>
          <p:cNvPr id="4" name="Slide Image Placeholder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1038" y="4722813"/>
            <a:ext cx="5448300" cy="44735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4038"/>
            <a:ext cx="2951163" cy="4968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7625" y="9444038"/>
            <a:ext cx="2951163" cy="496887"/>
          </a:xfrm>
          <a:prstGeom prst="rect">
            <a:avLst/>
          </a:prstGeom>
        </p:spPr>
        <p:txBody>
          <a:bodyPr vert="horz" lIns="91440" tIns="45720" rIns="91440" bIns="45720" rtlCol="0" anchor="b"/>
          <a:lstStyle>
            <a:lvl1pPr algn="r">
              <a:defRPr sz="1200"/>
            </a:lvl1pPr>
          </a:lstStyle>
          <a:p>
            <a:fld id="{D883A69E-BC61-4651-AE11-E3E6CA16925E}" type="slidenum">
              <a:rPr lang="en-GB" smtClean="0"/>
              <a:pPr/>
              <a:t>‹#›</a:t>
            </a:fld>
            <a:endParaRPr lang="en-GB"/>
          </a:p>
        </p:txBody>
      </p:sp>
    </p:spTree>
    <p:extLst>
      <p:ext uri="{BB962C8B-B14F-4D97-AF65-F5344CB8AC3E}">
        <p14:creationId xmlns:p14="http://schemas.microsoft.com/office/powerpoint/2010/main" val="2154293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883A69E-BC61-4651-AE11-E3E6CA16925E}" type="slidenum">
              <a:rPr lang="en-GB" smtClean="0"/>
              <a:pPr/>
              <a:t>2</a:t>
            </a:fld>
            <a:endParaRPr lang="en-GB"/>
          </a:p>
        </p:txBody>
      </p:sp>
    </p:spTree>
    <p:extLst>
      <p:ext uri="{BB962C8B-B14F-4D97-AF65-F5344CB8AC3E}">
        <p14:creationId xmlns:p14="http://schemas.microsoft.com/office/powerpoint/2010/main" val="16273032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i="0" kern="1200" dirty="0">
                <a:solidFill>
                  <a:srgbClr val="0070C0"/>
                </a:solidFill>
                <a:effectLst/>
                <a:latin typeface="+mn-lt"/>
                <a:ea typeface="+mn-ea"/>
                <a:cs typeface="+mn-cs"/>
              </a:rPr>
              <a:t>If the police request you to remove any more clothing such as your jumper or shirt, this must be done in a private place, such as in the back of a police van or at a police station – this thorough search needs to be carried out by the same gender as the individual.</a:t>
            </a:r>
          </a:p>
          <a:p>
            <a:endParaRPr lang="en-GB" dirty="0"/>
          </a:p>
        </p:txBody>
      </p:sp>
      <p:sp>
        <p:nvSpPr>
          <p:cNvPr id="4" name="Slide Number Placeholder 3"/>
          <p:cNvSpPr>
            <a:spLocks noGrp="1"/>
          </p:cNvSpPr>
          <p:nvPr>
            <p:ph type="sldNum" sz="quarter" idx="5"/>
          </p:nvPr>
        </p:nvSpPr>
        <p:spPr/>
        <p:txBody>
          <a:bodyPr/>
          <a:lstStyle/>
          <a:p>
            <a:fld id="{D883A69E-BC61-4651-AE11-E3E6CA16925E}" type="slidenum">
              <a:rPr lang="en-GB" smtClean="0"/>
              <a:pPr/>
              <a:t>11</a:t>
            </a:fld>
            <a:endParaRPr lang="en-GB"/>
          </a:p>
        </p:txBody>
      </p:sp>
    </p:spTree>
    <p:extLst>
      <p:ext uri="{BB962C8B-B14F-4D97-AF65-F5344CB8AC3E}">
        <p14:creationId xmlns:p14="http://schemas.microsoft.com/office/powerpoint/2010/main" val="27721190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i="0" kern="1200" dirty="0">
                <a:solidFill>
                  <a:srgbClr val="0070C0"/>
                </a:solidFill>
                <a:effectLst/>
                <a:latin typeface="+mn-lt"/>
                <a:ea typeface="+mn-ea"/>
                <a:cs typeface="+mn-cs"/>
              </a:rPr>
              <a:t>If officers feel that there is a need for a strip search then that should be carried out at a police station and must be done by an officer of the same sex as you and more than one officer (same sex) present there. </a:t>
            </a:r>
            <a:r>
              <a:rPr lang="en-GB" i="0" dirty="0">
                <a:solidFill>
                  <a:srgbClr val="0070C0"/>
                </a:solidFill>
                <a:effectLst/>
              </a:rPr>
              <a:t>If under 18, a parent/ guardian or a responsible adult should be present at the station.</a:t>
            </a:r>
            <a:endParaRPr lang="en-GB" i="0" dirty="0">
              <a:solidFill>
                <a:srgbClr val="0070C0"/>
              </a:solidFill>
            </a:endParaRPr>
          </a:p>
          <a:p>
            <a:endParaRPr lang="en-GB" dirty="0"/>
          </a:p>
        </p:txBody>
      </p:sp>
      <p:sp>
        <p:nvSpPr>
          <p:cNvPr id="4" name="Slide Number Placeholder 3"/>
          <p:cNvSpPr>
            <a:spLocks noGrp="1"/>
          </p:cNvSpPr>
          <p:nvPr>
            <p:ph type="sldNum" sz="quarter" idx="5"/>
          </p:nvPr>
        </p:nvSpPr>
        <p:spPr/>
        <p:txBody>
          <a:bodyPr/>
          <a:lstStyle/>
          <a:p>
            <a:fld id="{D883A69E-BC61-4651-AE11-E3E6CA16925E}" type="slidenum">
              <a:rPr lang="en-GB" smtClean="0"/>
              <a:pPr/>
              <a:t>12</a:t>
            </a:fld>
            <a:endParaRPr lang="en-GB"/>
          </a:p>
        </p:txBody>
      </p:sp>
    </p:spTree>
    <p:extLst>
      <p:ext uri="{BB962C8B-B14F-4D97-AF65-F5344CB8AC3E}">
        <p14:creationId xmlns:p14="http://schemas.microsoft.com/office/powerpoint/2010/main" val="23096370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Officers can ask you for the above info but by law you are not obliged to give this info – but no harm in giving this information.</a:t>
            </a:r>
          </a:p>
          <a:p>
            <a:r>
              <a:rPr lang="en-GB" dirty="0"/>
              <a:t>As for your ethnicity – this is solely for the purpose of monitoring whether certain ethnic groups are being stopped and searched by the police more than others, for data purposes. If ethnicity is not disclosed, by law, the officer will need to write down which ethnicity they perceive the person to be.</a:t>
            </a:r>
          </a:p>
        </p:txBody>
      </p:sp>
      <p:sp>
        <p:nvSpPr>
          <p:cNvPr id="4" name="Slide Number Placeholder 3"/>
          <p:cNvSpPr>
            <a:spLocks noGrp="1"/>
          </p:cNvSpPr>
          <p:nvPr>
            <p:ph type="sldNum" sz="quarter" idx="5"/>
          </p:nvPr>
        </p:nvSpPr>
        <p:spPr/>
        <p:txBody>
          <a:bodyPr/>
          <a:lstStyle/>
          <a:p>
            <a:fld id="{D883A69E-BC61-4651-AE11-E3E6CA16925E}" type="slidenum">
              <a:rPr lang="en-GB" smtClean="0"/>
              <a:pPr/>
              <a:t>13</a:t>
            </a:fld>
            <a:endParaRPr lang="en-GB"/>
          </a:p>
        </p:txBody>
      </p:sp>
    </p:spTree>
    <p:extLst>
      <p:ext uri="{BB962C8B-B14F-4D97-AF65-F5344CB8AC3E}">
        <p14:creationId xmlns:p14="http://schemas.microsoft.com/office/powerpoint/2010/main" val="14350078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There are specific steps the police need to carry whilst conducting a stop and search.</a:t>
            </a:r>
          </a:p>
          <a:p>
            <a:r>
              <a:rPr lang="en-GB" sz="1200" kern="1200" dirty="0">
                <a:solidFill>
                  <a:schemeClr val="tx1"/>
                </a:solidFill>
                <a:effectLst/>
                <a:latin typeface="+mn-lt"/>
                <a:ea typeface="+mn-ea"/>
                <a:cs typeface="+mn-cs"/>
              </a:rPr>
              <a:t>There’s a handy acronym which serves as a reminder for officers, it stands for…</a:t>
            </a:r>
          </a:p>
          <a:p>
            <a:r>
              <a:rPr lang="en-GB" sz="1200" kern="1200" dirty="0">
                <a:solidFill>
                  <a:schemeClr val="tx1"/>
                </a:solidFill>
                <a:effectLst/>
                <a:latin typeface="+mn-lt"/>
                <a:ea typeface="+mn-ea"/>
                <a:cs typeface="+mn-cs"/>
              </a:rPr>
              <a:t>(GO – WISELY)</a:t>
            </a:r>
          </a:p>
          <a:p>
            <a:r>
              <a:rPr lang="en-GB" sz="1200" kern="1200" dirty="0">
                <a:solidFill>
                  <a:schemeClr val="tx1"/>
                </a:solidFill>
                <a:effectLst/>
                <a:latin typeface="+mn-lt"/>
                <a:ea typeface="+mn-ea"/>
                <a:cs typeface="+mn-cs"/>
              </a:rPr>
              <a:t>G: Grounds for the search, they have to give you reasonable grounds</a:t>
            </a:r>
            <a:br>
              <a:rPr lang="en-GB" dirty="0">
                <a:effectLst/>
              </a:rPr>
            </a:br>
            <a:r>
              <a:rPr lang="en-GB" dirty="0">
                <a:effectLst/>
              </a:rPr>
              <a:t>O: Object the officer is searching for</a:t>
            </a:r>
            <a:br>
              <a:rPr lang="en-GB" dirty="0">
                <a:effectLst/>
              </a:rPr>
            </a:br>
            <a:r>
              <a:rPr lang="en-GB" dirty="0">
                <a:effectLst/>
              </a:rPr>
              <a:t>W: Warrant – the badge </a:t>
            </a:r>
            <a:br>
              <a:rPr lang="en-GB" dirty="0">
                <a:effectLst/>
              </a:rPr>
            </a:br>
            <a:r>
              <a:rPr lang="en-GB" dirty="0">
                <a:effectLst/>
              </a:rPr>
              <a:t>I: Identification – the officer to give their name so proof that the officer is indeed a police officer!</a:t>
            </a:r>
            <a:br>
              <a:rPr lang="en-GB" dirty="0">
                <a:effectLst/>
              </a:rPr>
            </a:br>
            <a:r>
              <a:rPr lang="en-GB" dirty="0">
                <a:effectLst/>
              </a:rPr>
              <a:t>S: Station to which the officer is attached to</a:t>
            </a:r>
            <a:br>
              <a:rPr lang="en-GB" dirty="0">
                <a:effectLst/>
              </a:rPr>
            </a:br>
            <a:r>
              <a:rPr lang="en-GB" dirty="0">
                <a:effectLst/>
              </a:rPr>
              <a:t>E: Entitlement, any person being searched by a police officer is entitled to copies of the search</a:t>
            </a:r>
            <a:br>
              <a:rPr lang="en-GB" dirty="0">
                <a:effectLst/>
              </a:rPr>
            </a:br>
            <a:r>
              <a:rPr lang="en-GB" dirty="0">
                <a:effectLst/>
              </a:rPr>
              <a:t>L: Legislation, the legal power which gives the officer the right to stop and search</a:t>
            </a:r>
            <a:br>
              <a:rPr lang="en-GB" dirty="0">
                <a:effectLst/>
              </a:rPr>
            </a:br>
            <a:r>
              <a:rPr lang="en-GB" dirty="0">
                <a:effectLst/>
              </a:rPr>
              <a:t>Y: YOU are being detained for the search</a:t>
            </a:r>
            <a:r>
              <a:rPr lang="en-GB" sz="1200" kern="1200" dirty="0">
                <a:solidFill>
                  <a:schemeClr val="tx1"/>
                </a:solidFill>
                <a:effectLst/>
                <a:latin typeface="+mn-lt"/>
                <a:ea typeface="+mn-ea"/>
                <a:cs typeface="+mn-cs"/>
              </a:rPr>
              <a:t> </a:t>
            </a:r>
            <a:endParaRPr lang="en-GB" dirty="0"/>
          </a:p>
          <a:p>
            <a:endParaRPr lang="en-GB" dirty="0"/>
          </a:p>
        </p:txBody>
      </p:sp>
      <p:sp>
        <p:nvSpPr>
          <p:cNvPr id="4" name="Slide Number Placeholder 3"/>
          <p:cNvSpPr>
            <a:spLocks noGrp="1"/>
          </p:cNvSpPr>
          <p:nvPr>
            <p:ph type="sldNum" sz="quarter" idx="10"/>
          </p:nvPr>
        </p:nvSpPr>
        <p:spPr/>
        <p:txBody>
          <a:bodyPr/>
          <a:lstStyle/>
          <a:p>
            <a:fld id="{D883A69E-BC61-4651-AE11-E3E6CA16925E}" type="slidenum">
              <a:rPr lang="en-GB" smtClean="0"/>
              <a:pPr/>
              <a:t>14</a:t>
            </a:fld>
            <a:endParaRPr lang="en-GB"/>
          </a:p>
        </p:txBody>
      </p:sp>
    </p:spTree>
    <p:extLst>
      <p:ext uri="{BB962C8B-B14F-4D97-AF65-F5344CB8AC3E}">
        <p14:creationId xmlns:p14="http://schemas.microsoft.com/office/powerpoint/2010/main" val="16453712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As well as the officers having steps to remember their responsibilities during a stop and search, there’s six principles that you should remember. The word is SEARCH:</a:t>
            </a:r>
          </a:p>
          <a:p>
            <a:r>
              <a:rPr lang="en-GB" sz="1200" b="1" kern="1200" dirty="0">
                <a:solidFill>
                  <a:schemeClr val="tx1"/>
                </a:solidFill>
                <a:effectLst/>
                <a:latin typeface="+mn-lt"/>
                <a:ea typeface="+mn-ea"/>
                <a:cs typeface="+mn-cs"/>
              </a:rPr>
              <a:t>S</a:t>
            </a:r>
            <a:r>
              <a:rPr lang="en-GB" sz="1200" kern="1200" dirty="0">
                <a:solidFill>
                  <a:schemeClr val="tx1"/>
                </a:solidFill>
                <a:effectLst/>
                <a:latin typeface="+mn-lt"/>
                <a:ea typeface="+mn-ea"/>
                <a:cs typeface="+mn-cs"/>
              </a:rPr>
              <a:t>tay calm. You can influence the outcome, the search will end faster and will reduce your chance of arrest.</a:t>
            </a:r>
          </a:p>
          <a:p>
            <a:r>
              <a:rPr lang="en-GB" sz="1200" b="1" kern="1200" dirty="0">
                <a:solidFill>
                  <a:schemeClr val="tx1"/>
                </a:solidFill>
                <a:effectLst/>
                <a:latin typeface="+mn-lt"/>
                <a:ea typeface="+mn-ea"/>
                <a:cs typeface="+mn-cs"/>
              </a:rPr>
              <a:t>E</a:t>
            </a:r>
            <a:r>
              <a:rPr lang="en-GB" sz="1200" kern="1200" dirty="0">
                <a:solidFill>
                  <a:schemeClr val="tx1"/>
                </a:solidFill>
                <a:effectLst/>
                <a:latin typeface="+mn-lt"/>
                <a:ea typeface="+mn-ea"/>
                <a:cs typeface="+mn-cs"/>
              </a:rPr>
              <a:t>ye contact with the officer makes you feel equal to them and shows the officer that you are not intimidated.</a:t>
            </a:r>
          </a:p>
          <a:p>
            <a:r>
              <a:rPr lang="en-GB" sz="1200" b="1" kern="1200" dirty="0">
                <a:solidFill>
                  <a:schemeClr val="tx1"/>
                </a:solidFill>
                <a:effectLst/>
                <a:latin typeface="+mn-lt"/>
                <a:ea typeface="+mn-ea"/>
                <a:cs typeface="+mn-cs"/>
              </a:rPr>
              <a:t>A</a:t>
            </a:r>
            <a:r>
              <a:rPr lang="en-GB" sz="1200" kern="1200" dirty="0">
                <a:solidFill>
                  <a:schemeClr val="tx1"/>
                </a:solidFill>
                <a:effectLst/>
                <a:latin typeface="+mn-lt"/>
                <a:ea typeface="+mn-ea"/>
                <a:cs typeface="+mn-cs"/>
              </a:rPr>
              <a:t>sk questions. If officers don’t give you the information going back to the GO WISELY, you ask the questions</a:t>
            </a:r>
          </a:p>
          <a:p>
            <a:r>
              <a:rPr lang="en-GB" sz="1200" i="1" kern="1200" dirty="0">
                <a:solidFill>
                  <a:schemeClr val="tx1"/>
                </a:solidFill>
                <a:effectLst/>
                <a:latin typeface="+mn-lt"/>
                <a:ea typeface="+mn-ea"/>
                <a:cs typeface="+mn-cs"/>
              </a:rPr>
              <a:t>-WHY</a:t>
            </a:r>
            <a:r>
              <a:rPr lang="en-GB" sz="1200" kern="1200" dirty="0">
                <a:solidFill>
                  <a:schemeClr val="tx1"/>
                </a:solidFill>
                <a:effectLst/>
                <a:latin typeface="+mn-lt"/>
                <a:ea typeface="+mn-ea"/>
                <a:cs typeface="+mn-cs"/>
              </a:rPr>
              <a:t> are you stopping me? On what legal grounds?</a:t>
            </a:r>
          </a:p>
          <a:p>
            <a:r>
              <a:rPr lang="en-GB" sz="1200" i="1" kern="1200" dirty="0">
                <a:solidFill>
                  <a:schemeClr val="tx1"/>
                </a:solidFill>
                <a:effectLst/>
                <a:latin typeface="+mn-lt"/>
                <a:ea typeface="+mn-ea"/>
                <a:cs typeface="+mn-cs"/>
              </a:rPr>
              <a:t>-WHAT </a:t>
            </a:r>
            <a:r>
              <a:rPr lang="en-GB" sz="1200" kern="1200" dirty="0">
                <a:solidFill>
                  <a:schemeClr val="tx1"/>
                </a:solidFill>
                <a:effectLst/>
                <a:latin typeface="+mn-lt"/>
                <a:ea typeface="+mn-ea"/>
                <a:cs typeface="+mn-cs"/>
              </a:rPr>
              <a:t>are you looking for?</a:t>
            </a:r>
          </a:p>
          <a:p>
            <a:r>
              <a:rPr lang="en-GB" sz="1200" i="1" kern="1200" dirty="0">
                <a:solidFill>
                  <a:schemeClr val="tx1"/>
                </a:solidFill>
                <a:effectLst/>
                <a:latin typeface="+mn-lt"/>
                <a:ea typeface="+mn-ea"/>
                <a:cs typeface="+mn-cs"/>
              </a:rPr>
              <a:t>-WHO</a:t>
            </a:r>
            <a:r>
              <a:rPr lang="en-GB" sz="1200" kern="1200" dirty="0">
                <a:solidFill>
                  <a:schemeClr val="tx1"/>
                </a:solidFill>
                <a:effectLst/>
                <a:latin typeface="+mn-lt"/>
                <a:ea typeface="+mn-ea"/>
                <a:cs typeface="+mn-cs"/>
              </a:rPr>
              <a:t> are you? Officers name and ID number</a:t>
            </a:r>
          </a:p>
          <a:p>
            <a:r>
              <a:rPr lang="en-GB" sz="1200" i="1" kern="1200" dirty="0">
                <a:solidFill>
                  <a:schemeClr val="tx1"/>
                </a:solidFill>
                <a:effectLst/>
                <a:latin typeface="+mn-lt"/>
                <a:ea typeface="+mn-ea"/>
                <a:cs typeface="+mn-cs"/>
              </a:rPr>
              <a:t>-WHERE</a:t>
            </a:r>
            <a:r>
              <a:rPr lang="en-GB" sz="1200" kern="1200" dirty="0">
                <a:solidFill>
                  <a:schemeClr val="tx1"/>
                </a:solidFill>
                <a:effectLst/>
                <a:latin typeface="+mn-lt"/>
                <a:ea typeface="+mn-ea"/>
                <a:cs typeface="+mn-cs"/>
              </a:rPr>
              <a:t> are you from? The station where they are registered.</a:t>
            </a:r>
          </a:p>
          <a:p>
            <a:r>
              <a:rPr lang="en-GB" sz="1200" b="1" kern="1200" dirty="0">
                <a:solidFill>
                  <a:schemeClr val="tx1"/>
                </a:solidFill>
                <a:effectLst/>
                <a:latin typeface="+mn-lt"/>
                <a:ea typeface="+mn-ea"/>
                <a:cs typeface="+mn-cs"/>
              </a:rPr>
              <a:t>R</a:t>
            </a:r>
            <a:r>
              <a:rPr lang="en-GB" sz="1200" kern="1200" dirty="0">
                <a:solidFill>
                  <a:schemeClr val="tx1"/>
                </a:solidFill>
                <a:effectLst/>
                <a:latin typeface="+mn-lt"/>
                <a:ea typeface="+mn-ea"/>
                <a:cs typeface="+mn-cs"/>
              </a:rPr>
              <a:t>eceipt/</a:t>
            </a:r>
            <a:r>
              <a:rPr lang="en-GB" sz="1200" b="1" kern="1200" dirty="0">
                <a:solidFill>
                  <a:schemeClr val="tx1"/>
                </a:solidFill>
                <a:effectLst/>
                <a:latin typeface="+mn-lt"/>
                <a:ea typeface="+mn-ea"/>
                <a:cs typeface="+mn-cs"/>
              </a:rPr>
              <a:t>R</a:t>
            </a:r>
            <a:r>
              <a:rPr lang="en-GB" sz="1200" kern="1200" dirty="0">
                <a:solidFill>
                  <a:schemeClr val="tx1"/>
                </a:solidFill>
                <a:effectLst/>
                <a:latin typeface="+mn-lt"/>
                <a:ea typeface="+mn-ea"/>
                <a:cs typeface="+mn-cs"/>
              </a:rPr>
              <a:t>ecord </a:t>
            </a:r>
          </a:p>
          <a:p>
            <a:r>
              <a:rPr lang="en-GB" sz="1200" kern="1200" dirty="0">
                <a:solidFill>
                  <a:schemeClr val="tx1"/>
                </a:solidFill>
                <a:effectLst/>
                <a:latin typeface="+mn-lt"/>
                <a:ea typeface="+mn-ea"/>
                <a:cs typeface="+mn-cs"/>
              </a:rPr>
              <a:t>Always ask for some proof of the search, you should be given a reference no. or a receipt.</a:t>
            </a:r>
          </a:p>
          <a:p>
            <a:r>
              <a:rPr lang="en-GB" sz="1200" kern="1200" dirty="0">
                <a:solidFill>
                  <a:schemeClr val="tx1"/>
                </a:solidFill>
                <a:effectLst/>
                <a:latin typeface="+mn-lt"/>
                <a:ea typeface="+mn-ea"/>
                <a:cs typeface="+mn-cs"/>
              </a:rPr>
              <a:t>It is within your right to film the interaction that takes place, if you do not obstruct the search. Before doing so, politely inform the police officer that you are going to use your phone to record and will be reaching in to your pockets/bag for the phone.</a:t>
            </a:r>
          </a:p>
          <a:p>
            <a:r>
              <a:rPr lang="en-GB" sz="1200" b="1" kern="1200" dirty="0">
                <a:solidFill>
                  <a:schemeClr val="tx1"/>
                </a:solidFill>
                <a:effectLst/>
                <a:latin typeface="+mn-lt"/>
                <a:ea typeface="+mn-ea"/>
                <a:cs typeface="+mn-cs"/>
              </a:rPr>
              <a:t>C</a:t>
            </a:r>
            <a:r>
              <a:rPr lang="en-GB" sz="1200" kern="1200" dirty="0">
                <a:solidFill>
                  <a:schemeClr val="tx1"/>
                </a:solidFill>
                <a:effectLst/>
                <a:latin typeface="+mn-lt"/>
                <a:ea typeface="+mn-ea"/>
                <a:cs typeface="+mn-cs"/>
              </a:rPr>
              <a:t>onfidence </a:t>
            </a:r>
            <a:r>
              <a:rPr lang="en-GB" sz="1200" i="1" kern="1200" dirty="0">
                <a:solidFill>
                  <a:schemeClr val="tx1"/>
                </a:solidFill>
                <a:effectLst/>
                <a:latin typeface="+mn-lt"/>
                <a:ea typeface="+mn-ea"/>
                <a:cs typeface="+mn-cs"/>
              </a:rPr>
              <a:t>not</a:t>
            </a:r>
            <a:r>
              <a:rPr lang="en-GB" sz="1200" kern="1200" dirty="0">
                <a:solidFill>
                  <a:schemeClr val="tx1"/>
                </a:solidFill>
                <a:effectLst/>
                <a:latin typeface="+mn-lt"/>
                <a:ea typeface="+mn-ea"/>
                <a:cs typeface="+mn-cs"/>
              </a:rPr>
              <a:t> arrogance</a:t>
            </a:r>
          </a:p>
          <a:p>
            <a:r>
              <a:rPr lang="en-GB" sz="1200" kern="1200" dirty="0">
                <a:solidFill>
                  <a:schemeClr val="tx1"/>
                </a:solidFill>
                <a:effectLst/>
                <a:latin typeface="+mn-lt"/>
                <a:ea typeface="+mn-ea"/>
                <a:cs typeface="+mn-cs"/>
              </a:rPr>
              <a:t>By staying calm, keeping eye contact and asking questions already shows that you have confidence. There is no need to display threatening behaviour to show that you are confident.</a:t>
            </a:r>
          </a:p>
          <a:p>
            <a:r>
              <a:rPr lang="en-GB" sz="1200" b="1" kern="1200" dirty="0">
                <a:solidFill>
                  <a:schemeClr val="tx1"/>
                </a:solidFill>
                <a:effectLst/>
                <a:latin typeface="+mn-lt"/>
                <a:ea typeface="+mn-ea"/>
                <a:cs typeface="+mn-cs"/>
              </a:rPr>
              <a:t>H</a:t>
            </a:r>
            <a:r>
              <a:rPr lang="en-GB" sz="1200" kern="1200" dirty="0">
                <a:solidFill>
                  <a:schemeClr val="tx1"/>
                </a:solidFill>
                <a:effectLst/>
                <a:latin typeface="+mn-lt"/>
                <a:ea typeface="+mn-ea"/>
                <a:cs typeface="+mn-cs"/>
              </a:rPr>
              <a:t>old to account. Get a record from the police officer that has stop and searched you, make sure every section is completed and is accurate so if in future you wanted to complain or give any feedback you have that information. Holding to account therefore improves police behaviour.</a:t>
            </a:r>
          </a:p>
          <a:p>
            <a:endParaRPr lang="en-GB" b="1" dirty="0">
              <a:solidFill>
                <a:schemeClr val="bg1"/>
              </a:solidFill>
            </a:endParaRPr>
          </a:p>
        </p:txBody>
      </p:sp>
      <p:sp>
        <p:nvSpPr>
          <p:cNvPr id="4" name="Slide Number Placeholder 3"/>
          <p:cNvSpPr>
            <a:spLocks noGrp="1"/>
          </p:cNvSpPr>
          <p:nvPr>
            <p:ph type="sldNum" sz="quarter" idx="10"/>
          </p:nvPr>
        </p:nvSpPr>
        <p:spPr/>
        <p:txBody>
          <a:bodyPr/>
          <a:lstStyle/>
          <a:p>
            <a:fld id="{D883A69E-BC61-4651-AE11-E3E6CA16925E}" type="slidenum">
              <a:rPr lang="en-GB" smtClean="0"/>
              <a:pPr/>
              <a:t>15</a:t>
            </a:fld>
            <a:endParaRPr lang="en-GB"/>
          </a:p>
        </p:txBody>
      </p:sp>
    </p:spTree>
    <p:extLst>
      <p:ext uri="{BB962C8B-B14F-4D97-AF65-F5344CB8AC3E}">
        <p14:creationId xmlns:p14="http://schemas.microsoft.com/office/powerpoint/2010/main" val="18312903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has been times when people have complained about the police mistreating people in regards to S&amp;S. The West Midlands Police completed the roll out of BWC across the region in October 2016. This could put people at rest knowing that the interactions with the public can be monitored as these footages can not be edited, tampered with or deleted bringing public confidence as well as safety for the officers. As soon as the camera is switched on, video is recorded and uploaded straight to a system, These footages can be used in courts for evidence and are also reviewed at scrutiny panels.</a:t>
            </a:r>
          </a:p>
          <a:p>
            <a:r>
              <a:rPr lang="en-GB" dirty="0"/>
              <a:t>Ask an officer politely to switch the body cam on if you notice it is switched off – it could be a genuine mistake, if an officer has had a busy day and rushed over to you and genuinely forgot to switch it on.</a:t>
            </a:r>
          </a:p>
          <a:p>
            <a:r>
              <a:rPr lang="en-GB" dirty="0"/>
              <a:t>To know the camera is switched on, the toggle at the top is moved to the right, there will be a flashing red light around the lens and a constant beeping sound coming from the device. These footages are kept for 30 days </a:t>
            </a:r>
          </a:p>
        </p:txBody>
      </p:sp>
      <p:sp>
        <p:nvSpPr>
          <p:cNvPr id="4" name="Slide Number Placeholder 3"/>
          <p:cNvSpPr>
            <a:spLocks noGrp="1"/>
          </p:cNvSpPr>
          <p:nvPr>
            <p:ph type="sldNum" sz="quarter" idx="10"/>
          </p:nvPr>
        </p:nvSpPr>
        <p:spPr/>
        <p:txBody>
          <a:bodyPr/>
          <a:lstStyle/>
          <a:p>
            <a:fld id="{D883A69E-BC61-4651-AE11-E3E6CA16925E}" type="slidenum">
              <a:rPr lang="en-GB" smtClean="0"/>
              <a:pPr/>
              <a:t>16</a:t>
            </a:fld>
            <a:endParaRPr lang="en-GB"/>
          </a:p>
        </p:txBody>
      </p:sp>
    </p:spTree>
    <p:extLst>
      <p:ext uri="{BB962C8B-B14F-4D97-AF65-F5344CB8AC3E}">
        <p14:creationId xmlns:p14="http://schemas.microsoft.com/office/powerpoint/2010/main" val="30321889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Explain that we would like people coming forward with their feedback and that no o stop &amp; search should be a humiliating experience and if you feel that an officer has treated you unfairly with disrespect then you can hold that officer to account.</a:t>
            </a:r>
          </a:p>
          <a:p>
            <a:r>
              <a:rPr lang="en-GB" dirty="0"/>
              <a:t>There are many different ways of complaining, (list above).The easiest method you might is by going on to the West Midlands PCC website, go onto the Feedback and complaints section and fill out the form with the details.</a:t>
            </a:r>
          </a:p>
          <a:p>
            <a:endParaRPr lang="en-GB" dirty="0"/>
          </a:p>
        </p:txBody>
      </p:sp>
      <p:sp>
        <p:nvSpPr>
          <p:cNvPr id="4" name="Slide Number Placeholder 3"/>
          <p:cNvSpPr>
            <a:spLocks noGrp="1"/>
          </p:cNvSpPr>
          <p:nvPr>
            <p:ph type="sldNum" sz="quarter" idx="5"/>
          </p:nvPr>
        </p:nvSpPr>
        <p:spPr/>
        <p:txBody>
          <a:bodyPr/>
          <a:lstStyle/>
          <a:p>
            <a:fld id="{D883A69E-BC61-4651-AE11-E3E6CA16925E}" type="slidenum">
              <a:rPr lang="en-GB" smtClean="0"/>
              <a:pPr/>
              <a:t>17</a:t>
            </a:fld>
            <a:endParaRPr lang="en-GB"/>
          </a:p>
        </p:txBody>
      </p:sp>
    </p:spTree>
    <p:extLst>
      <p:ext uri="{BB962C8B-B14F-4D97-AF65-F5344CB8AC3E}">
        <p14:creationId xmlns:p14="http://schemas.microsoft.com/office/powerpoint/2010/main" val="39542639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GB" baseline="0" dirty="0"/>
          </a:p>
        </p:txBody>
      </p:sp>
      <p:sp>
        <p:nvSpPr>
          <p:cNvPr id="4" name="Slide Number Placeholder 3"/>
          <p:cNvSpPr>
            <a:spLocks noGrp="1"/>
          </p:cNvSpPr>
          <p:nvPr>
            <p:ph type="sldNum" sz="quarter" idx="10"/>
          </p:nvPr>
        </p:nvSpPr>
        <p:spPr/>
        <p:txBody>
          <a:bodyPr/>
          <a:lstStyle/>
          <a:p>
            <a:fld id="{D883A69E-BC61-4651-AE11-E3E6CA16925E}" type="slidenum">
              <a:rPr lang="en-GB" smtClean="0"/>
              <a:pPr/>
              <a:t>18</a:t>
            </a:fld>
            <a:endParaRPr lang="en-GB"/>
          </a:p>
        </p:txBody>
      </p:sp>
    </p:spTree>
    <p:extLst>
      <p:ext uri="{BB962C8B-B14F-4D97-AF65-F5344CB8AC3E}">
        <p14:creationId xmlns:p14="http://schemas.microsoft.com/office/powerpoint/2010/main" val="40228934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By being stopped and searched by the police does not mean you have done anything wrong, or that you’ll get arrested or a criminal record,</a:t>
            </a:r>
          </a:p>
          <a:p>
            <a:r>
              <a:rPr lang="en-GB" dirty="0"/>
              <a:t>Ask – “If it is not because of any of these things, ‘why do you think police stop and search?” </a:t>
            </a:r>
          </a:p>
          <a:p>
            <a:r>
              <a:rPr lang="en-GB" dirty="0"/>
              <a:t>This is to get YP’s views </a:t>
            </a:r>
          </a:p>
        </p:txBody>
      </p:sp>
      <p:sp>
        <p:nvSpPr>
          <p:cNvPr id="4" name="Slide Number Placeholder 3"/>
          <p:cNvSpPr>
            <a:spLocks noGrp="1"/>
          </p:cNvSpPr>
          <p:nvPr>
            <p:ph type="sldNum" sz="quarter" idx="10"/>
          </p:nvPr>
        </p:nvSpPr>
        <p:spPr/>
        <p:txBody>
          <a:bodyPr/>
          <a:lstStyle/>
          <a:p>
            <a:fld id="{D883A69E-BC61-4651-AE11-E3E6CA16925E}" type="slidenum">
              <a:rPr lang="en-GB" smtClean="0"/>
              <a:pPr/>
              <a:t>3</a:t>
            </a:fld>
            <a:endParaRPr lang="en-GB"/>
          </a:p>
        </p:txBody>
      </p:sp>
    </p:spTree>
    <p:extLst>
      <p:ext uri="{BB962C8B-B14F-4D97-AF65-F5344CB8AC3E}">
        <p14:creationId xmlns:p14="http://schemas.microsoft.com/office/powerpoint/2010/main" val="35374586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There are laws that give powers to stop, detain and search individuals without arresting . To mention a few that are used most frequently in the West Midlands are</a:t>
            </a:r>
          </a:p>
          <a:p>
            <a:pPr lvl="0"/>
            <a:endParaRPr lang="en-GB"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s1, Police &amp; Criminal Evidence Act (PACE) 1984 </a:t>
            </a:r>
          </a:p>
          <a:p>
            <a:r>
              <a:rPr lang="en-GB" sz="1200" kern="1200" dirty="0">
                <a:solidFill>
                  <a:schemeClr val="tx1"/>
                </a:solidFill>
                <a:effectLst/>
                <a:latin typeface="+mn-lt"/>
                <a:ea typeface="+mn-ea"/>
                <a:cs typeface="+mn-cs"/>
              </a:rPr>
              <a:t>This gives police officers power to stop, detain and search an individual (and vehicles) if they feel they are carrying prohibited item: </a:t>
            </a:r>
          </a:p>
          <a:p>
            <a:r>
              <a:rPr lang="en-GB" sz="1200" kern="1200" dirty="0">
                <a:solidFill>
                  <a:schemeClr val="tx1"/>
                </a:solidFill>
                <a:effectLst/>
                <a:latin typeface="+mn-lt"/>
                <a:ea typeface="+mn-ea"/>
                <a:cs typeface="+mn-cs"/>
              </a:rPr>
              <a:t>offensive weapons</a:t>
            </a:r>
          </a:p>
          <a:p>
            <a:r>
              <a:rPr lang="en-GB" sz="1200" kern="1200" dirty="0">
                <a:solidFill>
                  <a:schemeClr val="tx1"/>
                </a:solidFill>
                <a:effectLst/>
                <a:latin typeface="+mn-lt"/>
                <a:ea typeface="+mn-ea"/>
                <a:cs typeface="+mn-cs"/>
              </a:rPr>
              <a:t>articles that can be used to steal and cause criminal damage</a:t>
            </a:r>
          </a:p>
          <a:p>
            <a:r>
              <a:rPr lang="en-GB" sz="1200" kern="1200" dirty="0">
                <a:solidFill>
                  <a:schemeClr val="tx1"/>
                </a:solidFill>
                <a:effectLst/>
                <a:latin typeface="+mn-lt"/>
                <a:ea typeface="+mn-ea"/>
                <a:cs typeface="+mn-cs"/>
              </a:rPr>
              <a:t> </a:t>
            </a:r>
          </a:p>
          <a:p>
            <a:pPr lvl="0"/>
            <a:r>
              <a:rPr lang="en-GB" sz="1200" kern="1200" dirty="0">
                <a:solidFill>
                  <a:schemeClr val="tx1"/>
                </a:solidFill>
                <a:effectLst/>
                <a:latin typeface="+mn-lt"/>
                <a:ea typeface="+mn-ea"/>
                <a:cs typeface="+mn-cs"/>
              </a:rPr>
              <a:t>s23, The Misuse of Drugs Act 1971</a:t>
            </a:r>
          </a:p>
          <a:p>
            <a:r>
              <a:rPr lang="en-GB" sz="1200" kern="1200" dirty="0">
                <a:solidFill>
                  <a:schemeClr val="tx1"/>
                </a:solidFill>
                <a:effectLst/>
                <a:latin typeface="+mn-lt"/>
                <a:ea typeface="+mn-ea"/>
                <a:cs typeface="+mn-cs"/>
              </a:rPr>
              <a:t>This is when officers suspect possession of control drugs (smell of cannabis is not enough to constitute reasonable suspicion for S&amp;S)</a:t>
            </a:r>
          </a:p>
          <a:p>
            <a:r>
              <a:rPr lang="en-GB" sz="1200" kern="1200" dirty="0">
                <a:solidFill>
                  <a:schemeClr val="tx1"/>
                </a:solidFill>
                <a:effectLst/>
                <a:latin typeface="+mn-lt"/>
                <a:ea typeface="+mn-ea"/>
                <a:cs typeface="+mn-cs"/>
              </a:rPr>
              <a:t> </a:t>
            </a:r>
          </a:p>
          <a:p>
            <a:pPr lvl="0"/>
            <a:r>
              <a:rPr lang="en-GB" sz="1200" kern="1200" dirty="0">
                <a:solidFill>
                  <a:schemeClr val="tx1"/>
                </a:solidFill>
                <a:effectLst/>
                <a:latin typeface="+mn-lt"/>
                <a:ea typeface="+mn-ea"/>
                <a:cs typeface="+mn-cs"/>
              </a:rPr>
              <a:t>s47, The Firearms Act, 1968</a:t>
            </a:r>
          </a:p>
          <a:p>
            <a:r>
              <a:rPr lang="en-GB" sz="1200" kern="1200" dirty="0">
                <a:solidFill>
                  <a:schemeClr val="tx1"/>
                </a:solidFill>
                <a:effectLst/>
                <a:latin typeface="+mn-lt"/>
                <a:ea typeface="+mn-ea"/>
                <a:cs typeface="+mn-cs"/>
              </a:rPr>
              <a:t>When officers have a reasonable cause to suspect a person having a firearm with them in a public place.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Although there are laws that give police officers powers to stop and search you, there needs to reasonable grounds for that search. And reasonable grounds can include - you displaying suspicious behaviour could be taken as a sign that you are in possession of a prohibited item,  or that you match a description the police are looking for - So for example: </a:t>
            </a:r>
          </a:p>
          <a:p>
            <a:r>
              <a:rPr lang="en-GB" sz="1200" kern="1200" dirty="0">
                <a:solidFill>
                  <a:schemeClr val="tx1"/>
                </a:solidFill>
                <a:effectLst/>
                <a:latin typeface="+mn-lt"/>
                <a:ea typeface="+mn-ea"/>
                <a:cs typeface="+mn-cs"/>
              </a:rPr>
              <a:t>There’s been a burglary and a mobile phone has been stolen and they have a description of the burglar being male, around 5ft6” wearing a red cap and a blue hoody and coincidently you are wearing the same items of clothing -  the police can stop and search you with the reasonable grounds that you fit a description they have</a:t>
            </a:r>
          </a:p>
          <a:p>
            <a:r>
              <a:rPr lang="en-GB" sz="1200" kern="1200" dirty="0">
                <a:solidFill>
                  <a:schemeClr val="tx1"/>
                </a:solidFill>
                <a:effectLst/>
                <a:latin typeface="+mn-lt"/>
                <a:ea typeface="+mn-ea"/>
                <a:cs typeface="+mn-cs"/>
              </a:rPr>
              <a:t>Or</a:t>
            </a:r>
          </a:p>
          <a:p>
            <a:r>
              <a:rPr lang="en-GB" sz="1200" kern="1200" dirty="0">
                <a:solidFill>
                  <a:schemeClr val="tx1"/>
                </a:solidFill>
                <a:effectLst/>
                <a:latin typeface="+mn-lt"/>
                <a:ea typeface="+mn-ea"/>
                <a:cs typeface="+mn-cs"/>
              </a:rPr>
              <a:t>You’re walking down the street and as soon as you spot an officer, you start to act suspicious and start fidgeting around with your pockets. </a:t>
            </a:r>
          </a:p>
          <a:p>
            <a:r>
              <a:rPr lang="en-GB" sz="1200" kern="1200" dirty="0">
                <a:solidFill>
                  <a:schemeClr val="tx1"/>
                </a:solidFill>
                <a:effectLst/>
                <a:latin typeface="+mn-lt"/>
                <a:ea typeface="+mn-ea"/>
                <a:cs typeface="+mn-cs"/>
              </a:rPr>
              <a:t>Those are reasonable grounds to carry out a search. </a:t>
            </a:r>
          </a:p>
          <a:p>
            <a:r>
              <a:rPr lang="en-GB" sz="1200" kern="1200" dirty="0">
                <a:solidFill>
                  <a:schemeClr val="tx1"/>
                </a:solidFill>
                <a:effectLst/>
                <a:latin typeface="+mn-lt"/>
                <a:ea typeface="+mn-ea"/>
                <a:cs typeface="+mn-cs"/>
              </a:rPr>
              <a:t>Reasonable suspicion can never be supported on the basis of personal factors or the fact that the person is known to have a previous conviction. It cannot be based on generalisations or stereotypical images of certain groups/categories of people as more likely to be involved in criminal activity.</a:t>
            </a:r>
          </a:p>
          <a:p>
            <a:endParaRPr lang="en-GB" dirty="0"/>
          </a:p>
        </p:txBody>
      </p:sp>
      <p:sp>
        <p:nvSpPr>
          <p:cNvPr id="4" name="Slide Number Placeholder 3"/>
          <p:cNvSpPr>
            <a:spLocks noGrp="1"/>
          </p:cNvSpPr>
          <p:nvPr>
            <p:ph type="sldNum" sz="quarter" idx="5"/>
          </p:nvPr>
        </p:nvSpPr>
        <p:spPr/>
        <p:txBody>
          <a:bodyPr/>
          <a:lstStyle/>
          <a:p>
            <a:fld id="{D883A69E-BC61-4651-AE11-E3E6CA16925E}" type="slidenum">
              <a:rPr lang="en-GB" smtClean="0"/>
              <a:pPr/>
              <a:t>4</a:t>
            </a:fld>
            <a:endParaRPr lang="en-GB"/>
          </a:p>
        </p:txBody>
      </p:sp>
    </p:spTree>
    <p:extLst>
      <p:ext uri="{BB962C8B-B14F-4D97-AF65-F5344CB8AC3E}">
        <p14:creationId xmlns:p14="http://schemas.microsoft.com/office/powerpoint/2010/main" val="27263938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Although there are laws that give police officers powers to stop and search you, there needs to reasonable grounds for that search. And reasonable grounds can include - you displaying suspicious behaviour could be taken as a sign that you are in possession of a prohibited item,  or that you match a description the police are looking for - So for example: </a:t>
            </a:r>
          </a:p>
          <a:p>
            <a:r>
              <a:rPr lang="en-GB" sz="1200" kern="1200" dirty="0">
                <a:solidFill>
                  <a:schemeClr val="tx1"/>
                </a:solidFill>
                <a:effectLst/>
                <a:latin typeface="+mn-lt"/>
                <a:ea typeface="+mn-ea"/>
                <a:cs typeface="+mn-cs"/>
              </a:rPr>
              <a:t>There’s been a burglary and a mobile phone has been stolen and they have a description of the burglar being male, around 5ft6” wearing a red cap and a blue hoody and coincidently you are wearing the same items of clothing -  the police can stop and search you with the reasonable grounds that you fit a description they have</a:t>
            </a:r>
          </a:p>
          <a:p>
            <a:r>
              <a:rPr lang="en-GB" sz="1200" kern="1200" dirty="0">
                <a:solidFill>
                  <a:schemeClr val="tx1"/>
                </a:solidFill>
                <a:effectLst/>
                <a:latin typeface="+mn-lt"/>
                <a:ea typeface="+mn-ea"/>
                <a:cs typeface="+mn-cs"/>
              </a:rPr>
              <a:t>Or</a:t>
            </a:r>
          </a:p>
          <a:p>
            <a:r>
              <a:rPr lang="en-GB" sz="1200" kern="1200" dirty="0">
                <a:solidFill>
                  <a:schemeClr val="tx1"/>
                </a:solidFill>
                <a:effectLst/>
                <a:latin typeface="+mn-lt"/>
                <a:ea typeface="+mn-ea"/>
                <a:cs typeface="+mn-cs"/>
              </a:rPr>
              <a:t>You’re walking down the street and as soon as you spot an officer, you start to act suspicious and start fidgeting around with your pockets. </a:t>
            </a:r>
          </a:p>
          <a:p>
            <a:r>
              <a:rPr lang="en-GB" sz="1200" kern="1200" dirty="0">
                <a:solidFill>
                  <a:schemeClr val="tx1"/>
                </a:solidFill>
                <a:effectLst/>
                <a:latin typeface="+mn-lt"/>
                <a:ea typeface="+mn-ea"/>
                <a:cs typeface="+mn-cs"/>
              </a:rPr>
              <a:t>Those are reasonable grounds to carry out a search. </a:t>
            </a:r>
          </a:p>
          <a:p>
            <a:r>
              <a:rPr lang="en-GB" sz="1200" kern="1200" dirty="0">
                <a:solidFill>
                  <a:schemeClr val="tx1"/>
                </a:solidFill>
                <a:effectLst/>
                <a:latin typeface="+mn-lt"/>
                <a:ea typeface="+mn-ea"/>
                <a:cs typeface="+mn-cs"/>
              </a:rPr>
              <a:t>Reasonable suspicion can never be supported on the basis of personal factors or the fact that the person is known to have a previous conviction. It cannot be based on generalisations or stereotypical images of certain groups/categories of people as more likely to be involved in criminal activity.</a:t>
            </a:r>
          </a:p>
          <a:p>
            <a:endParaRPr lang="en-GB" dirty="0"/>
          </a:p>
        </p:txBody>
      </p:sp>
      <p:sp>
        <p:nvSpPr>
          <p:cNvPr id="4" name="Slide Number Placeholder 3"/>
          <p:cNvSpPr>
            <a:spLocks noGrp="1"/>
          </p:cNvSpPr>
          <p:nvPr>
            <p:ph type="sldNum" sz="quarter" idx="5"/>
          </p:nvPr>
        </p:nvSpPr>
        <p:spPr/>
        <p:txBody>
          <a:bodyPr/>
          <a:lstStyle/>
          <a:p>
            <a:fld id="{D883A69E-BC61-4651-AE11-E3E6CA16925E}" type="slidenum">
              <a:rPr lang="en-GB" smtClean="0"/>
              <a:pPr/>
              <a:t>5</a:t>
            </a:fld>
            <a:endParaRPr lang="en-GB"/>
          </a:p>
        </p:txBody>
      </p:sp>
    </p:spTree>
    <p:extLst>
      <p:ext uri="{BB962C8B-B14F-4D97-AF65-F5344CB8AC3E}">
        <p14:creationId xmlns:p14="http://schemas.microsoft.com/office/powerpoint/2010/main" val="13343917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There are laws that give powers to stop, detain and search individuals without arresting . To mention a few that are used most frequently in the West Midlands are</a:t>
            </a:r>
          </a:p>
          <a:p>
            <a:r>
              <a:rPr lang="en-GB" sz="1200" kern="1200" dirty="0">
                <a:solidFill>
                  <a:schemeClr val="tx1"/>
                </a:solidFill>
                <a:effectLst/>
                <a:latin typeface="+mn-lt"/>
                <a:ea typeface="+mn-ea"/>
                <a:cs typeface="+mn-cs"/>
              </a:rPr>
              <a:t>s1, Police &amp; Criminal Evidence Act (PACE) 1984 </a:t>
            </a:r>
          </a:p>
          <a:p>
            <a:r>
              <a:rPr lang="en-GB" sz="1200" kern="1200" dirty="0">
                <a:solidFill>
                  <a:schemeClr val="tx1"/>
                </a:solidFill>
                <a:effectLst/>
                <a:latin typeface="+mn-lt"/>
                <a:ea typeface="+mn-ea"/>
                <a:cs typeface="+mn-cs"/>
              </a:rPr>
              <a:t>This gives police officers power to stop, detain and search an individual (and vehicles) if they feel they are carrying prohibited item: </a:t>
            </a:r>
          </a:p>
          <a:p>
            <a:r>
              <a:rPr lang="en-GB" sz="1200" kern="1200" dirty="0">
                <a:solidFill>
                  <a:schemeClr val="tx1"/>
                </a:solidFill>
                <a:effectLst/>
                <a:latin typeface="+mn-lt"/>
                <a:ea typeface="+mn-ea"/>
                <a:cs typeface="+mn-cs"/>
              </a:rPr>
              <a:t>offensive weapons</a:t>
            </a:r>
          </a:p>
          <a:p>
            <a:r>
              <a:rPr lang="en-GB" sz="1200" kern="1200" dirty="0">
                <a:solidFill>
                  <a:schemeClr val="tx1"/>
                </a:solidFill>
                <a:effectLst/>
                <a:latin typeface="+mn-lt"/>
                <a:ea typeface="+mn-ea"/>
                <a:cs typeface="+mn-cs"/>
              </a:rPr>
              <a:t>articles that can be used to steal and cause criminal damage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s23, The Misuse of Drugs Act 1971</a:t>
            </a:r>
          </a:p>
          <a:p>
            <a:r>
              <a:rPr lang="en-GB" sz="1200" kern="1200" dirty="0">
                <a:solidFill>
                  <a:schemeClr val="tx1"/>
                </a:solidFill>
                <a:effectLst/>
                <a:latin typeface="+mn-lt"/>
                <a:ea typeface="+mn-ea"/>
                <a:cs typeface="+mn-cs"/>
              </a:rPr>
              <a:t>This is when officers suspect possession of control drugs (smell of cannabis is not enough to constitute reasonable suspicion for S&amp;S)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s47, The Firearms Act, 1968</a:t>
            </a:r>
          </a:p>
          <a:p>
            <a:r>
              <a:rPr lang="en-GB" sz="1200" kern="1200" dirty="0">
                <a:solidFill>
                  <a:schemeClr val="tx1"/>
                </a:solidFill>
                <a:effectLst/>
                <a:latin typeface="+mn-lt"/>
                <a:ea typeface="+mn-ea"/>
                <a:cs typeface="+mn-cs"/>
              </a:rPr>
              <a:t>When officers have a reasonable cause to suspect a person having a firearm with them in a public place.</a:t>
            </a:r>
          </a:p>
          <a:p>
            <a:endParaRPr lang="en-GB" dirty="0"/>
          </a:p>
        </p:txBody>
      </p:sp>
      <p:sp>
        <p:nvSpPr>
          <p:cNvPr id="4" name="Slide Number Placeholder 3"/>
          <p:cNvSpPr>
            <a:spLocks noGrp="1"/>
          </p:cNvSpPr>
          <p:nvPr>
            <p:ph type="sldNum" sz="quarter" idx="5"/>
          </p:nvPr>
        </p:nvSpPr>
        <p:spPr/>
        <p:txBody>
          <a:bodyPr/>
          <a:lstStyle/>
          <a:p>
            <a:fld id="{D883A69E-BC61-4651-AE11-E3E6CA16925E}" type="slidenum">
              <a:rPr lang="en-GB" smtClean="0"/>
              <a:pPr/>
              <a:t>6</a:t>
            </a:fld>
            <a:endParaRPr lang="en-GB"/>
          </a:p>
        </p:txBody>
      </p:sp>
    </p:spTree>
    <p:extLst>
      <p:ext uri="{BB962C8B-B14F-4D97-AF65-F5344CB8AC3E}">
        <p14:creationId xmlns:p14="http://schemas.microsoft.com/office/powerpoint/2010/main" val="42000069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The only time officers do not have to give reasonable grounds to search you is when they are granted a s60 – Criminal Justice &amp; Public Order Act, 1994. This power is granted by a higher ranked officer when intelligence has revealed serious violence about to take place in a certain geographical area or took place so this power is granted for a specific amount of time.</a:t>
            </a:r>
          </a:p>
          <a:p>
            <a:endParaRPr lang="en-GB" dirty="0"/>
          </a:p>
        </p:txBody>
      </p:sp>
      <p:sp>
        <p:nvSpPr>
          <p:cNvPr id="4" name="Slide Number Placeholder 3"/>
          <p:cNvSpPr>
            <a:spLocks noGrp="1"/>
          </p:cNvSpPr>
          <p:nvPr>
            <p:ph type="sldNum" sz="quarter" idx="5"/>
          </p:nvPr>
        </p:nvSpPr>
        <p:spPr/>
        <p:txBody>
          <a:bodyPr/>
          <a:lstStyle/>
          <a:p>
            <a:fld id="{D883A69E-BC61-4651-AE11-E3E6CA16925E}" type="slidenum">
              <a:rPr lang="en-GB" smtClean="0"/>
              <a:pPr/>
              <a:t>7</a:t>
            </a:fld>
            <a:endParaRPr lang="en-GB"/>
          </a:p>
        </p:txBody>
      </p:sp>
    </p:spTree>
    <p:extLst>
      <p:ext uri="{BB962C8B-B14F-4D97-AF65-F5344CB8AC3E}">
        <p14:creationId xmlns:p14="http://schemas.microsoft.com/office/powerpoint/2010/main" val="2596907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Stop and Account is different from Stop and Search and is when an officer stops you and asks you:</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For example, you could be walking through a park and an officer (or a PCSO) walks past and asks you any of the following questions… By law you do not have to answer those question but it would only take a few moments of your time answering the questions and you have nothing to worry about especially if you’re innocent.</a:t>
            </a:r>
          </a:p>
          <a:p>
            <a:r>
              <a:rPr lang="en-GB" sz="1200" kern="1200" dirty="0">
                <a:solidFill>
                  <a:schemeClr val="tx1"/>
                </a:solidFill>
                <a:effectLst/>
                <a:latin typeface="+mn-lt"/>
                <a:ea typeface="+mn-ea"/>
                <a:cs typeface="+mn-cs"/>
              </a:rPr>
              <a:t>If you are unsure whether it is a stop and account or a stop and search, ask the officer and like that the officer will also come to know that you know the difference.</a:t>
            </a:r>
          </a:p>
          <a:p>
            <a:pPr marL="0" marR="0" indent="0" algn="l" defTabSz="914400" rtl="0" eaLnBrk="1" fontAlgn="auto" latinLnBrk="0" hangingPunct="1">
              <a:lnSpc>
                <a:spcPct val="100000"/>
              </a:lnSpc>
              <a:spcBef>
                <a:spcPts val="0"/>
              </a:spcBef>
              <a:spcAft>
                <a:spcPts val="0"/>
              </a:spcAft>
              <a:buClrTx/>
              <a:buSzTx/>
              <a:buFontTx/>
              <a:buNone/>
              <a:defRPr/>
            </a:pPr>
            <a:endParaRPr lang="en-GB" b="0" i="0" dirty="0">
              <a:solidFill>
                <a:srgbClr val="FF0000"/>
              </a:solidFill>
            </a:endParaRPr>
          </a:p>
          <a:p>
            <a:endParaRPr lang="en-GB" dirty="0"/>
          </a:p>
        </p:txBody>
      </p:sp>
      <p:sp>
        <p:nvSpPr>
          <p:cNvPr id="4" name="Slide Number Placeholder 3"/>
          <p:cNvSpPr>
            <a:spLocks noGrp="1"/>
          </p:cNvSpPr>
          <p:nvPr>
            <p:ph type="sldNum" sz="quarter" idx="10"/>
          </p:nvPr>
        </p:nvSpPr>
        <p:spPr/>
        <p:txBody>
          <a:bodyPr/>
          <a:lstStyle/>
          <a:p>
            <a:fld id="{D883A69E-BC61-4651-AE11-E3E6CA16925E}" type="slidenum">
              <a:rPr lang="en-GB" smtClean="0"/>
              <a:pPr/>
              <a:t>8</a:t>
            </a:fld>
            <a:endParaRPr lang="en-GB"/>
          </a:p>
        </p:txBody>
      </p:sp>
    </p:spTree>
    <p:extLst>
      <p:ext uri="{BB962C8B-B14F-4D97-AF65-F5344CB8AC3E}">
        <p14:creationId xmlns:p14="http://schemas.microsoft.com/office/powerpoint/2010/main" val="9789512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883A69E-BC61-4651-AE11-E3E6CA16925E}" type="slidenum">
              <a:rPr lang="en-GB" smtClean="0"/>
              <a:pPr/>
              <a:t>9</a:t>
            </a:fld>
            <a:endParaRPr lang="en-GB"/>
          </a:p>
        </p:txBody>
      </p:sp>
    </p:spTree>
    <p:extLst>
      <p:ext uri="{BB962C8B-B14F-4D97-AF65-F5344CB8AC3E}">
        <p14:creationId xmlns:p14="http://schemas.microsoft.com/office/powerpoint/2010/main" val="1932308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i="0" kern="1200" dirty="0">
                <a:solidFill>
                  <a:srgbClr val="0070C0"/>
                </a:solidFill>
                <a:effectLst/>
                <a:latin typeface="+mn-lt"/>
                <a:ea typeface="+mn-ea"/>
                <a:cs typeface="+mn-cs"/>
              </a:rPr>
              <a:t>The police can stop and search you in most public places such as super-markets, shopping centres, on the streets, parks. An officer does not need to be in uniform so must present a warrant card. When an officer approaches you and states that they will be searching you – the only clothing that they can ask you to remove your is the outer layer of clothing, which includes your coat, jacket or gloves. They can also ask you to remove any hats or glasses if it is hiding your identity, They may also put their hands in the pockets of your outer clothing, feel around your collar and shoes. – For this general search any gender officer can search you.</a:t>
            </a:r>
          </a:p>
          <a:p>
            <a:endParaRPr lang="en-GB" dirty="0"/>
          </a:p>
        </p:txBody>
      </p:sp>
      <p:sp>
        <p:nvSpPr>
          <p:cNvPr id="4" name="Slide Number Placeholder 3"/>
          <p:cNvSpPr>
            <a:spLocks noGrp="1"/>
          </p:cNvSpPr>
          <p:nvPr>
            <p:ph type="sldNum" sz="quarter" idx="5"/>
          </p:nvPr>
        </p:nvSpPr>
        <p:spPr/>
        <p:txBody>
          <a:bodyPr/>
          <a:lstStyle/>
          <a:p>
            <a:fld id="{D883A69E-BC61-4651-AE11-E3E6CA16925E}" type="slidenum">
              <a:rPr lang="en-GB" smtClean="0"/>
              <a:pPr/>
              <a:t>10</a:t>
            </a:fld>
            <a:endParaRPr lang="en-GB"/>
          </a:p>
        </p:txBody>
      </p:sp>
    </p:spTree>
    <p:extLst>
      <p:ext uri="{BB962C8B-B14F-4D97-AF65-F5344CB8AC3E}">
        <p14:creationId xmlns:p14="http://schemas.microsoft.com/office/powerpoint/2010/main" val="30377021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6B40BF2-98BB-4537-8A0B-FC82C0D6DA31}" type="datetimeFigureOut">
              <a:rPr lang="en-GB" smtClean="0"/>
              <a:pPr/>
              <a:t>30/06/2022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0055438-6D78-4CDC-BBF0-8700E7A5A14D}"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6B40BF2-98BB-4537-8A0B-FC82C0D6DA31}" type="datetimeFigureOut">
              <a:rPr lang="en-GB" smtClean="0"/>
              <a:pPr/>
              <a:t>30/06/2022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0055438-6D78-4CDC-BBF0-8700E7A5A14D}"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6B40BF2-98BB-4537-8A0B-FC82C0D6DA31}" type="datetimeFigureOut">
              <a:rPr lang="en-GB" smtClean="0"/>
              <a:pPr/>
              <a:t>30/06/2022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0055438-6D78-4CDC-BBF0-8700E7A5A14D}"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6B40BF2-98BB-4537-8A0B-FC82C0D6DA31}" type="datetimeFigureOut">
              <a:rPr lang="en-GB" smtClean="0"/>
              <a:pPr/>
              <a:t>30/06/2022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0055438-6D78-4CDC-BBF0-8700E7A5A14D}"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B40BF2-98BB-4537-8A0B-FC82C0D6DA31}" type="datetimeFigureOut">
              <a:rPr lang="en-GB" smtClean="0"/>
              <a:pPr/>
              <a:t>30/06/2022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0055438-6D78-4CDC-BBF0-8700E7A5A14D}"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6B40BF2-98BB-4537-8A0B-FC82C0D6DA31}" type="datetimeFigureOut">
              <a:rPr lang="en-GB" smtClean="0"/>
              <a:pPr/>
              <a:t>30/06/2022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0055438-6D78-4CDC-BBF0-8700E7A5A14D}"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6B40BF2-98BB-4537-8A0B-FC82C0D6DA31}" type="datetimeFigureOut">
              <a:rPr lang="en-GB" smtClean="0"/>
              <a:pPr/>
              <a:t>30/06/2022</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50055438-6D78-4CDC-BBF0-8700E7A5A14D}"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6B40BF2-98BB-4537-8A0B-FC82C0D6DA31}" type="datetimeFigureOut">
              <a:rPr lang="en-GB" smtClean="0"/>
              <a:pPr/>
              <a:t>30/06/2022</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50055438-6D78-4CDC-BBF0-8700E7A5A14D}"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B40BF2-98BB-4537-8A0B-FC82C0D6DA31}" type="datetimeFigureOut">
              <a:rPr lang="en-GB" smtClean="0"/>
              <a:pPr/>
              <a:t>30/06/2022</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50055438-6D78-4CDC-BBF0-8700E7A5A14D}"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B40BF2-98BB-4537-8A0B-FC82C0D6DA31}" type="datetimeFigureOut">
              <a:rPr lang="en-GB" smtClean="0"/>
              <a:pPr/>
              <a:t>30/06/2022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0055438-6D78-4CDC-BBF0-8700E7A5A14D}"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B40BF2-98BB-4537-8A0B-FC82C0D6DA31}" type="datetimeFigureOut">
              <a:rPr lang="en-GB" smtClean="0"/>
              <a:pPr/>
              <a:t>30/06/2022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0055438-6D78-4CDC-BBF0-8700E7A5A14D}"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B40BF2-98BB-4537-8A0B-FC82C0D6DA31}" type="datetimeFigureOut">
              <a:rPr lang="en-GB" smtClean="0"/>
              <a:pPr/>
              <a:t>30/06/2022</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055438-6D78-4CDC-BBF0-8700E7A5A14D}"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s://www.google.co.uk/imgres?imgurl=https://cdn2.iconfinder.com/data/icons/round-speech-bubbles-outline/64/comment-bubble-outline-01-512.png&amp;imgrefurl=https://www.iconfinder.com/icons/1851161/bubble_empty_bubble_empty_speech_empty_speech_bubble_no_comment_speech_speech_bubble_icon&amp;docid=m6P8eFwuaMdSMM&amp;tbnid=kaIf48CrhhfJ_M:&amp;vet=10ahUKEwjw2-rBlO_kAhWWFMAKHbktDf0QMwiAASgIMAg..i&amp;w=512&amp;h=512&amp;bih=651&amp;biw=1366&amp;q=speech%20bubbles&amp;ved=0ahUKEwjw2-rBlO_kAhWWFMAKHbktDf0QMwiAASgIMAg&amp;iact=mrc&amp;uact=8" TargetMode="External"/><Relationship Id="rId7"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hyperlink" Target="https://www.google.co.uk/imgres?imgurl=https://previews.123rf.com/images/martialred/martialred1804/martialred180400017/99991132-thought-bubble-thinking-cloud-line-art-vector-icon-for-apps-and-websites.jpg&amp;imgrefurl=https://www.123rf.com/photo_99991132_stock-vector-thought-bubble-thinking-cloud-line-art-vector-icon-for-apps-and-websites.html&amp;docid=XEShdRXjKZDAQM&amp;tbnid=1nkkMVyRwjBt6M:&amp;vet=10ahUKEwjOkLrrlO_kAhUxolwKHTBgDeoQMwh_KAMwAw..i&amp;w=1300&amp;h=1170&amp;bih=651&amp;biw=1366&amp;q=thought%20bubble&amp;ved=0ahUKEwjOkLrrlO_kAhUxolwKHTBgDeoQMwh_KAMwAw&amp;iact=mrc&amp;uact=8" TargetMode="Externa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11FA3-2A30-4717-8131-BFDAA2EDAD11}"/>
              </a:ext>
            </a:extLst>
          </p:cNvPr>
          <p:cNvSpPr>
            <a:spLocks noGrp="1"/>
          </p:cNvSpPr>
          <p:nvPr>
            <p:ph type="title"/>
          </p:nvPr>
        </p:nvSpPr>
        <p:spPr/>
        <p:txBody>
          <a:bodyPr/>
          <a:lstStyle/>
          <a:p>
            <a:r>
              <a:rPr lang="en-GB" dirty="0"/>
              <a:t>Typical Questions?</a:t>
            </a:r>
          </a:p>
        </p:txBody>
      </p:sp>
      <p:sp>
        <p:nvSpPr>
          <p:cNvPr id="3" name="Content Placeholder 2">
            <a:extLst>
              <a:ext uri="{FF2B5EF4-FFF2-40B4-BE49-F238E27FC236}">
                <a16:creationId xmlns:a16="http://schemas.microsoft.com/office/drawing/2014/main" id="{C1FFB287-A03F-40A4-B874-6E00F1C698ED}"/>
              </a:ext>
            </a:extLst>
          </p:cNvPr>
          <p:cNvSpPr>
            <a:spLocks noGrp="1"/>
          </p:cNvSpPr>
          <p:nvPr>
            <p:ph idx="1"/>
          </p:nvPr>
        </p:nvSpPr>
        <p:spPr>
          <a:xfrm>
            <a:off x="0" y="1196752"/>
            <a:ext cx="9144000" cy="5760640"/>
          </a:xfrm>
        </p:spPr>
        <p:txBody>
          <a:bodyPr>
            <a:normAutofit/>
          </a:bodyPr>
          <a:lstStyle/>
          <a:p>
            <a:r>
              <a:rPr lang="en-GB" sz="2000" b="1" u="sng" dirty="0">
                <a:effectLst/>
                <a:latin typeface="Arial Nova" panose="020B0504020202020204" pitchFamily="34" charset="0"/>
                <a:ea typeface="Times New Roman" panose="02020603050405020304" pitchFamily="18" charset="0"/>
                <a:cs typeface="Calibri" panose="020F0502020204030204" pitchFamily="34" charset="0"/>
              </a:rPr>
              <a:t>Questions:</a:t>
            </a:r>
            <a:endParaRPr lang="en-GB" sz="2000" dirty="0">
              <a:effectLst/>
              <a:latin typeface="Arial Nova" panose="020B0504020202020204" pitchFamily="34" charset="0"/>
              <a:ea typeface="Times New Roman" panose="02020603050405020304" pitchFamily="18" charset="0"/>
              <a:cs typeface="Times New Roman" panose="02020603050405020304" pitchFamily="18" charset="0"/>
            </a:endParaRPr>
          </a:p>
          <a:p>
            <a:pPr marL="0" indent="0">
              <a:buNone/>
            </a:pPr>
            <a:endParaRPr lang="en-GB" sz="2000" dirty="0">
              <a:effectLst/>
              <a:latin typeface="Arial Nova" panose="020B0504020202020204" pitchFamily="34" charset="0"/>
              <a:ea typeface="Times New Roman" panose="02020603050405020304" pitchFamily="18" charset="0"/>
              <a:cs typeface="Times New Roman" panose="02020603050405020304" pitchFamily="18" charset="0"/>
            </a:endParaRPr>
          </a:p>
          <a:p>
            <a:r>
              <a:rPr lang="en-GB" sz="2000" dirty="0">
                <a:effectLst/>
                <a:latin typeface="Arial Nova" panose="020B0504020202020204" pitchFamily="34" charset="0"/>
                <a:ea typeface="Times New Roman" panose="02020603050405020304" pitchFamily="18" charset="0"/>
                <a:cs typeface="Times New Roman" panose="02020603050405020304" pitchFamily="18" charset="0"/>
              </a:rPr>
              <a:t>What is your role / can you explain? </a:t>
            </a:r>
          </a:p>
          <a:p>
            <a:pPr marL="0" indent="0">
              <a:buNone/>
            </a:pPr>
            <a:endParaRPr lang="en-GB" sz="2000" dirty="0">
              <a:effectLst/>
              <a:latin typeface="Arial Nova" panose="020B0504020202020204" pitchFamily="34" charset="0"/>
              <a:ea typeface="Times New Roman" panose="02020603050405020304" pitchFamily="18" charset="0"/>
              <a:cs typeface="Times New Roman" panose="02020603050405020304" pitchFamily="18" charset="0"/>
            </a:endParaRPr>
          </a:p>
          <a:p>
            <a:r>
              <a:rPr lang="en-GB" sz="2000" dirty="0">
                <a:effectLst/>
                <a:latin typeface="Arial Nova" panose="020B0504020202020204" pitchFamily="34" charset="0"/>
                <a:ea typeface="Times New Roman" panose="02020603050405020304" pitchFamily="18" charset="0"/>
                <a:cs typeface="Times New Roman" panose="02020603050405020304" pitchFamily="18" charset="0"/>
              </a:rPr>
              <a:t>What should you do If something isn’t right or doesn’t feel right? </a:t>
            </a:r>
            <a:endParaRPr lang="en-GB" sz="2000" dirty="0">
              <a:latin typeface="Arial Nova" panose="020B0504020202020204" pitchFamily="34" charset="0"/>
              <a:ea typeface="Times New Roman" panose="02020603050405020304" pitchFamily="18" charset="0"/>
              <a:cs typeface="Times New Roman" panose="02020603050405020304" pitchFamily="18" charset="0"/>
            </a:endParaRPr>
          </a:p>
          <a:p>
            <a:pPr marL="0" indent="0">
              <a:buNone/>
            </a:pPr>
            <a:r>
              <a:rPr lang="en-GB" sz="2000" dirty="0">
                <a:effectLst/>
                <a:latin typeface="Arial Nova" panose="020B0504020202020204" pitchFamily="34" charset="0"/>
                <a:ea typeface="Times New Roman" panose="02020603050405020304" pitchFamily="18" charset="0"/>
                <a:cs typeface="Times New Roman" panose="02020603050405020304" pitchFamily="18" charset="0"/>
              </a:rPr>
              <a:t> </a:t>
            </a:r>
          </a:p>
          <a:p>
            <a:r>
              <a:rPr lang="en-GB" sz="2000" dirty="0">
                <a:effectLst/>
                <a:latin typeface="Arial Nova" panose="020B0504020202020204" pitchFamily="34" charset="0"/>
                <a:ea typeface="Times New Roman" panose="02020603050405020304" pitchFamily="18" charset="0"/>
                <a:cs typeface="Times New Roman" panose="02020603050405020304" pitchFamily="18" charset="0"/>
              </a:rPr>
              <a:t>We didn’t know about The IOPC how can people can find information or access it </a:t>
            </a:r>
          </a:p>
          <a:p>
            <a:pPr marL="0" indent="0">
              <a:buNone/>
            </a:pPr>
            <a:endParaRPr lang="en-GB" sz="2000" dirty="0">
              <a:effectLst/>
              <a:latin typeface="Arial Nova" panose="020B0504020202020204" pitchFamily="34" charset="0"/>
              <a:ea typeface="Times New Roman" panose="02020603050405020304" pitchFamily="18" charset="0"/>
              <a:cs typeface="Times New Roman" panose="02020603050405020304" pitchFamily="18" charset="0"/>
            </a:endParaRPr>
          </a:p>
          <a:p>
            <a:r>
              <a:rPr lang="en-GB" sz="2000" dirty="0">
                <a:effectLst/>
                <a:latin typeface="Arial Nova" panose="020B0504020202020204" pitchFamily="34" charset="0"/>
                <a:ea typeface="Times New Roman" panose="02020603050405020304" pitchFamily="18" charset="0"/>
                <a:cs typeface="Times New Roman" panose="02020603050405020304" pitchFamily="18" charset="0"/>
              </a:rPr>
              <a:t>Stop and search is a concern for many people (</a:t>
            </a:r>
            <a:r>
              <a:rPr lang="en-GB" sz="2000" dirty="0">
                <a:latin typeface="Arial Nova" panose="020B0504020202020204" pitchFamily="34" charset="0"/>
                <a:ea typeface="Times New Roman" panose="02020603050405020304" pitchFamily="18" charset="0"/>
                <a:cs typeface="Times New Roman" panose="02020603050405020304" pitchFamily="18" charset="0"/>
              </a:rPr>
              <a:t>especially</a:t>
            </a:r>
            <a:r>
              <a:rPr lang="en-GB" sz="2000" dirty="0">
                <a:effectLst/>
                <a:latin typeface="Arial Nova" panose="020B0504020202020204" pitchFamily="34" charset="0"/>
                <a:ea typeface="Times New Roman" panose="02020603050405020304" pitchFamily="18" charset="0"/>
                <a:cs typeface="Times New Roman" panose="02020603050405020304" pitchFamily="18" charset="0"/>
              </a:rPr>
              <a:t> young &amp; BME’s) how can we respectful challenge without getting into trouble</a:t>
            </a:r>
          </a:p>
          <a:p>
            <a:pPr marL="0" indent="0">
              <a:buNone/>
            </a:pPr>
            <a:endParaRPr lang="en-GB" sz="2000" dirty="0">
              <a:effectLst/>
              <a:latin typeface="Arial Nova" panose="020B0504020202020204" pitchFamily="34" charset="0"/>
              <a:ea typeface="Times New Roman" panose="02020603050405020304" pitchFamily="18" charset="0"/>
              <a:cs typeface="Times New Roman" panose="02020603050405020304" pitchFamily="18" charset="0"/>
            </a:endParaRPr>
          </a:p>
          <a:p>
            <a:r>
              <a:rPr lang="en-GB" sz="2000" dirty="0">
                <a:effectLst/>
                <a:latin typeface="Arial Nova" panose="020B0504020202020204" pitchFamily="34" charset="0"/>
                <a:ea typeface="Times New Roman" panose="02020603050405020304" pitchFamily="18" charset="0"/>
                <a:cs typeface="Times New Roman" panose="02020603050405020304" pitchFamily="18" charset="0"/>
              </a:rPr>
              <a:t>How do I make a complaint and what is the process?  </a:t>
            </a:r>
          </a:p>
          <a:p>
            <a:pPr marL="0" indent="0">
              <a:buNone/>
            </a:pPr>
            <a:r>
              <a:rPr lang="en-GB" sz="2000" dirty="0">
                <a:effectLst/>
                <a:latin typeface="Arial Nova" panose="020B0504020202020204" pitchFamily="34" charset="0"/>
                <a:ea typeface="Times New Roman" panose="02020603050405020304" pitchFamily="18" charset="0"/>
                <a:cs typeface="Times New Roman" panose="02020603050405020304" pitchFamily="18" charset="0"/>
              </a:rPr>
              <a:t> </a:t>
            </a:r>
          </a:p>
          <a:p>
            <a:r>
              <a:rPr lang="en-GB" sz="2000" dirty="0">
                <a:effectLst/>
                <a:latin typeface="Arial Nova" panose="020B0504020202020204" pitchFamily="34" charset="0"/>
                <a:ea typeface="Times New Roman" panose="02020603050405020304" pitchFamily="18" charset="0"/>
                <a:cs typeface="Times New Roman" panose="02020603050405020304" pitchFamily="18" charset="0"/>
              </a:rPr>
              <a:t>How </a:t>
            </a:r>
            <a:r>
              <a:rPr lang="en-GB" sz="2000">
                <a:effectLst/>
                <a:latin typeface="Arial Nova" panose="020B0504020202020204" pitchFamily="34" charset="0"/>
                <a:ea typeface="Times New Roman" panose="02020603050405020304" pitchFamily="18" charset="0"/>
                <a:cs typeface="Times New Roman" panose="02020603050405020304" pitchFamily="18" charset="0"/>
              </a:rPr>
              <a:t>can people </a:t>
            </a:r>
            <a:r>
              <a:rPr lang="en-GB" sz="2000" dirty="0">
                <a:effectLst/>
                <a:latin typeface="Arial Nova" panose="020B0504020202020204" pitchFamily="34" charset="0"/>
                <a:ea typeface="Times New Roman" panose="02020603050405020304" pitchFamily="18" charset="0"/>
                <a:cs typeface="Times New Roman" panose="02020603050405020304" pitchFamily="18" charset="0"/>
              </a:rPr>
              <a:t>confidently use their voice when things don’t feel right? </a:t>
            </a:r>
          </a:p>
          <a:p>
            <a:endParaRPr lang="en-GB" dirty="0"/>
          </a:p>
        </p:txBody>
      </p:sp>
    </p:spTree>
    <p:extLst>
      <p:ext uri="{BB962C8B-B14F-4D97-AF65-F5344CB8AC3E}">
        <p14:creationId xmlns:p14="http://schemas.microsoft.com/office/powerpoint/2010/main" val="3884945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0D0407A-F662-464F-A947-C7FF5C0F2165}"/>
              </a:ext>
            </a:extLst>
          </p:cNvPr>
          <p:cNvSpPr txBox="1">
            <a:spLocks noGrp="1"/>
          </p:cNvSpPr>
          <p:nvPr>
            <p:ph type="title"/>
          </p:nvPr>
        </p:nvSpPr>
        <p:spPr>
          <a:xfrm>
            <a:off x="457200" y="274638"/>
            <a:ext cx="8229600" cy="922114"/>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b="1">
                <a:solidFill>
                  <a:schemeClr val="bg1"/>
                </a:solidFill>
              </a:rPr>
              <a:t>GENERAL SEARCH</a:t>
            </a:r>
            <a:endParaRPr lang="en-GB" b="1" dirty="0">
              <a:solidFill>
                <a:schemeClr val="bg1"/>
              </a:solidFill>
            </a:endParaRPr>
          </a:p>
        </p:txBody>
      </p:sp>
      <p:sp>
        <p:nvSpPr>
          <p:cNvPr id="2" name="TextBox 1">
            <a:extLst>
              <a:ext uri="{FF2B5EF4-FFF2-40B4-BE49-F238E27FC236}">
                <a16:creationId xmlns:a16="http://schemas.microsoft.com/office/drawing/2014/main" id="{D7AB6483-77E1-4DA1-BD23-5E4D2A4B996F}"/>
              </a:ext>
            </a:extLst>
          </p:cNvPr>
          <p:cNvSpPr txBox="1"/>
          <p:nvPr/>
        </p:nvSpPr>
        <p:spPr>
          <a:xfrm>
            <a:off x="3463671" y="1317002"/>
            <a:ext cx="5507850" cy="2554545"/>
          </a:xfrm>
          <a:prstGeom prst="rect">
            <a:avLst/>
          </a:prstGeom>
          <a:noFill/>
        </p:spPr>
        <p:txBody>
          <a:bodyPr wrap="square" rtlCol="0">
            <a:spAutoFit/>
          </a:bodyPr>
          <a:lstStyle/>
          <a:p>
            <a:pPr marL="457200" indent="-457200">
              <a:buFont typeface="Arial" panose="020B0604020202020204" pitchFamily="34" charset="0"/>
              <a:buChar char="•"/>
            </a:pPr>
            <a:r>
              <a:rPr lang="en-GB" sz="3200" dirty="0"/>
              <a:t>Can be carried out in public.</a:t>
            </a:r>
          </a:p>
          <a:p>
            <a:pPr marL="457200" indent="-457200">
              <a:buFont typeface="Arial" panose="020B0604020202020204" pitchFamily="34" charset="0"/>
              <a:buChar char="•"/>
            </a:pPr>
            <a:r>
              <a:rPr lang="en-GB" sz="3200" dirty="0"/>
              <a:t>Can be carried out by any gender officer</a:t>
            </a:r>
          </a:p>
          <a:p>
            <a:pPr marL="457200" indent="-457200">
              <a:buFont typeface="Arial" panose="020B0604020202020204" pitchFamily="34" charset="0"/>
              <a:buChar char="•"/>
            </a:pPr>
            <a:r>
              <a:rPr lang="en-GB" sz="3200" dirty="0"/>
              <a:t>Removal of outer clothing only.</a:t>
            </a:r>
          </a:p>
        </p:txBody>
      </p:sp>
      <p:pic>
        <p:nvPicPr>
          <p:cNvPr id="6146" name="Picture 2" descr="Police Oracle Cartoon - 28/10/16">
            <a:extLst>
              <a:ext uri="{FF2B5EF4-FFF2-40B4-BE49-F238E27FC236}">
                <a16:creationId xmlns:a16="http://schemas.microsoft.com/office/drawing/2014/main" id="{09CA1C16-B59A-46D4-9FB3-ED57CBC78B44}"/>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72479" y="1484784"/>
            <a:ext cx="3362415" cy="4752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28094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0D0407A-F662-464F-A947-C7FF5C0F2165}"/>
              </a:ext>
            </a:extLst>
          </p:cNvPr>
          <p:cNvSpPr txBox="1">
            <a:spLocks noGrp="1"/>
          </p:cNvSpPr>
          <p:nvPr>
            <p:ph type="title"/>
          </p:nvPr>
        </p:nvSpPr>
        <p:spPr>
          <a:xfrm>
            <a:off x="457200" y="274638"/>
            <a:ext cx="8229600" cy="922114"/>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b="1">
                <a:solidFill>
                  <a:schemeClr val="bg1"/>
                </a:solidFill>
              </a:rPr>
              <a:t>MORE THOROUGH SEARCH</a:t>
            </a:r>
            <a:endParaRPr lang="en-GB" b="1" dirty="0">
              <a:solidFill>
                <a:schemeClr val="bg1"/>
              </a:solidFill>
            </a:endParaRPr>
          </a:p>
        </p:txBody>
      </p:sp>
      <p:sp>
        <p:nvSpPr>
          <p:cNvPr id="2" name="TextBox 1">
            <a:extLst>
              <a:ext uri="{FF2B5EF4-FFF2-40B4-BE49-F238E27FC236}">
                <a16:creationId xmlns:a16="http://schemas.microsoft.com/office/drawing/2014/main" id="{D7AB6483-77E1-4DA1-BD23-5E4D2A4B996F}"/>
              </a:ext>
            </a:extLst>
          </p:cNvPr>
          <p:cNvSpPr txBox="1"/>
          <p:nvPr/>
        </p:nvSpPr>
        <p:spPr>
          <a:xfrm>
            <a:off x="3435890" y="1628800"/>
            <a:ext cx="5507850" cy="3539430"/>
          </a:xfrm>
          <a:prstGeom prst="rect">
            <a:avLst/>
          </a:prstGeom>
          <a:noFill/>
        </p:spPr>
        <p:txBody>
          <a:bodyPr wrap="square" rtlCol="0">
            <a:spAutoFit/>
          </a:bodyPr>
          <a:lstStyle/>
          <a:p>
            <a:pPr marL="457200" indent="-457200">
              <a:buFont typeface="Arial" panose="020B0604020202020204" pitchFamily="34" charset="0"/>
              <a:buChar char="•"/>
            </a:pPr>
            <a:r>
              <a:rPr lang="en-GB" sz="3200"/>
              <a:t>For the removal of more than outer clothing</a:t>
            </a:r>
          </a:p>
          <a:p>
            <a:pPr marL="457200" indent="-457200">
              <a:buFont typeface="Arial" panose="020B0604020202020204" pitchFamily="34" charset="0"/>
              <a:buChar char="•"/>
            </a:pPr>
            <a:r>
              <a:rPr lang="en-GB" sz="3200"/>
              <a:t>Carried out somewhere private – out the public eye</a:t>
            </a:r>
          </a:p>
          <a:p>
            <a:pPr marL="457200" indent="-457200">
              <a:buFont typeface="Arial" panose="020B0604020202020204" pitchFamily="34" charset="0"/>
              <a:buChar char="•"/>
            </a:pPr>
            <a:r>
              <a:rPr lang="en-GB" sz="3200"/>
              <a:t>Needs to be same gender officer as individual</a:t>
            </a:r>
          </a:p>
          <a:p>
            <a:r>
              <a:rPr lang="en-GB" sz="3200"/>
              <a:t> </a:t>
            </a:r>
            <a:endParaRPr lang="en-GB" sz="3200" dirty="0"/>
          </a:p>
        </p:txBody>
      </p:sp>
      <p:pic>
        <p:nvPicPr>
          <p:cNvPr id="9" name="Picture 4" descr="Thick Clothes PNG Images | Vector and PSD Files | Free Download on Pngtree">
            <a:extLst>
              <a:ext uri="{FF2B5EF4-FFF2-40B4-BE49-F238E27FC236}">
                <a16:creationId xmlns:a16="http://schemas.microsoft.com/office/drawing/2014/main" id="{3C128BD6-2E11-4002-814B-90984E1E34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6" y="4714875"/>
            <a:ext cx="6192688"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5441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0D0407A-F662-464F-A947-C7FF5C0F2165}"/>
              </a:ext>
            </a:extLst>
          </p:cNvPr>
          <p:cNvSpPr txBox="1">
            <a:spLocks noGrp="1"/>
          </p:cNvSpPr>
          <p:nvPr>
            <p:ph type="title"/>
          </p:nvPr>
        </p:nvSpPr>
        <p:spPr>
          <a:xfrm>
            <a:off x="457200" y="274638"/>
            <a:ext cx="8229600" cy="922114"/>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b="1" dirty="0">
                <a:solidFill>
                  <a:schemeClr val="bg1"/>
                </a:solidFill>
              </a:rPr>
              <a:t>STRIP SEARCH</a:t>
            </a:r>
          </a:p>
        </p:txBody>
      </p:sp>
      <p:sp>
        <p:nvSpPr>
          <p:cNvPr id="2" name="TextBox 1">
            <a:extLst>
              <a:ext uri="{FF2B5EF4-FFF2-40B4-BE49-F238E27FC236}">
                <a16:creationId xmlns:a16="http://schemas.microsoft.com/office/drawing/2014/main" id="{D7AB6483-77E1-4DA1-BD23-5E4D2A4B996F}"/>
              </a:ext>
            </a:extLst>
          </p:cNvPr>
          <p:cNvSpPr txBox="1"/>
          <p:nvPr/>
        </p:nvSpPr>
        <p:spPr>
          <a:xfrm>
            <a:off x="3463671" y="1317002"/>
            <a:ext cx="5507850" cy="584775"/>
          </a:xfrm>
          <a:prstGeom prst="rect">
            <a:avLst/>
          </a:prstGeom>
          <a:noFill/>
        </p:spPr>
        <p:txBody>
          <a:bodyPr wrap="square" rtlCol="0">
            <a:spAutoFit/>
          </a:bodyPr>
          <a:lstStyle/>
          <a:p>
            <a:r>
              <a:rPr lang="en-GB" sz="3200" dirty="0"/>
              <a:t> </a:t>
            </a:r>
          </a:p>
        </p:txBody>
      </p:sp>
      <p:sp>
        <p:nvSpPr>
          <p:cNvPr id="3" name="Rectangle 2">
            <a:extLst>
              <a:ext uri="{FF2B5EF4-FFF2-40B4-BE49-F238E27FC236}">
                <a16:creationId xmlns:a16="http://schemas.microsoft.com/office/drawing/2014/main" id="{F1F49137-0BF7-4481-9D0D-18DE508204BA}"/>
              </a:ext>
            </a:extLst>
          </p:cNvPr>
          <p:cNvSpPr/>
          <p:nvPr/>
        </p:nvSpPr>
        <p:spPr>
          <a:xfrm>
            <a:off x="3131840" y="1628800"/>
            <a:ext cx="5184576" cy="4524315"/>
          </a:xfrm>
          <a:prstGeom prst="rect">
            <a:avLst/>
          </a:prstGeom>
        </p:spPr>
        <p:txBody>
          <a:bodyPr wrap="square">
            <a:spAutoFit/>
          </a:bodyPr>
          <a:lstStyle/>
          <a:p>
            <a:pPr marL="342900" indent="-342900">
              <a:buFont typeface="Arial" panose="020B0604020202020204" pitchFamily="34" charset="0"/>
              <a:buChar char="•"/>
            </a:pPr>
            <a:r>
              <a:rPr lang="en-GB" sz="3200" dirty="0"/>
              <a:t>Should be carried out in a police station.</a:t>
            </a:r>
          </a:p>
          <a:p>
            <a:pPr marL="342900" indent="-342900">
              <a:buFont typeface="Arial" panose="020B0604020202020204" pitchFamily="34" charset="0"/>
              <a:buChar char="•"/>
            </a:pPr>
            <a:r>
              <a:rPr lang="en-GB" sz="3200" dirty="0"/>
              <a:t>Same gender officers as the individual (more than one officer present)</a:t>
            </a:r>
          </a:p>
          <a:p>
            <a:pPr marL="342900" indent="-342900">
              <a:buFont typeface="Arial" panose="020B0604020202020204" pitchFamily="34" charset="0"/>
              <a:buChar char="•"/>
            </a:pPr>
            <a:r>
              <a:rPr lang="en-GB" sz="3200" dirty="0"/>
              <a:t>If under 18, parent/guardian will be notified and asked to come to the station.</a:t>
            </a:r>
          </a:p>
        </p:txBody>
      </p:sp>
      <p:pic>
        <p:nvPicPr>
          <p:cNvPr id="7170" name="Picture 2" descr="Taking To Put On Clipart - Clipart Suggest">
            <a:extLst>
              <a:ext uri="{FF2B5EF4-FFF2-40B4-BE49-F238E27FC236}">
                <a16:creationId xmlns:a16="http://schemas.microsoft.com/office/drawing/2014/main" id="{F8450414-DBF4-4946-A281-73E21F21D7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1772815"/>
            <a:ext cx="2880320" cy="43802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7910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0D0407A-F662-464F-A947-C7FF5C0F2165}"/>
              </a:ext>
            </a:extLst>
          </p:cNvPr>
          <p:cNvSpPr txBox="1">
            <a:spLocks noGrp="1"/>
          </p:cNvSpPr>
          <p:nvPr>
            <p:ph type="title"/>
          </p:nvPr>
        </p:nvSpPr>
        <p:spPr>
          <a:xfrm>
            <a:off x="457200" y="191510"/>
            <a:ext cx="8229600" cy="1188860"/>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400" b="1" dirty="0">
                <a:solidFill>
                  <a:schemeClr val="bg1"/>
                </a:solidFill>
              </a:rPr>
              <a:t>WHAT INFORMATION AM I OBLIGED TO GIVE?</a:t>
            </a:r>
          </a:p>
        </p:txBody>
      </p:sp>
      <p:sp>
        <p:nvSpPr>
          <p:cNvPr id="6" name="Content Placeholder 5">
            <a:extLst>
              <a:ext uri="{FF2B5EF4-FFF2-40B4-BE49-F238E27FC236}">
                <a16:creationId xmlns:a16="http://schemas.microsoft.com/office/drawing/2014/main" id="{06ECB651-02FD-4B1E-A0DA-5AA8156201A9}"/>
              </a:ext>
            </a:extLst>
          </p:cNvPr>
          <p:cNvSpPr>
            <a:spLocks noGrp="1"/>
          </p:cNvSpPr>
          <p:nvPr>
            <p:ph idx="1"/>
          </p:nvPr>
        </p:nvSpPr>
        <p:spPr>
          <a:xfrm>
            <a:off x="4211960" y="2270621"/>
            <a:ext cx="3482223" cy="2944036"/>
          </a:xfrm>
        </p:spPr>
        <p:txBody>
          <a:bodyPr>
            <a:normAutofit/>
          </a:bodyPr>
          <a:lstStyle/>
          <a:p>
            <a:r>
              <a:rPr lang="en-GB" sz="3600" b="1" dirty="0"/>
              <a:t>Name?</a:t>
            </a:r>
          </a:p>
          <a:p>
            <a:r>
              <a:rPr lang="en-GB" sz="3600" b="1" dirty="0"/>
              <a:t>Address?</a:t>
            </a:r>
          </a:p>
          <a:p>
            <a:r>
              <a:rPr lang="en-GB" sz="3600" b="1" dirty="0"/>
              <a:t>Date of Birth?</a:t>
            </a:r>
          </a:p>
          <a:p>
            <a:r>
              <a:rPr lang="en-GB" sz="3600" b="1" dirty="0"/>
              <a:t>Ethnicity?</a:t>
            </a:r>
          </a:p>
        </p:txBody>
      </p:sp>
      <p:pic>
        <p:nvPicPr>
          <p:cNvPr id="9218" name="Picture 2" descr="Cartoon Identification Card Stock Vector - Illustration of message,  authentication: 66217208">
            <a:extLst>
              <a:ext uri="{FF2B5EF4-FFF2-40B4-BE49-F238E27FC236}">
                <a16:creationId xmlns:a16="http://schemas.microsoft.com/office/drawing/2014/main" id="{727DFD17-BB7F-44C0-ABD2-9E975F9C02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1733686"/>
            <a:ext cx="3482223" cy="33906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519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11560" y="1701963"/>
            <a:ext cx="5112568" cy="4247317"/>
          </a:xfrm>
          <a:prstGeom prst="rect">
            <a:avLst/>
          </a:prstGeom>
          <a:noFill/>
        </p:spPr>
        <p:txBody>
          <a:bodyPr wrap="square" rtlCol="0">
            <a:spAutoFit/>
          </a:bodyPr>
          <a:lstStyle/>
          <a:p>
            <a:r>
              <a:rPr lang="en-GB" sz="3000" b="1" dirty="0">
                <a:solidFill>
                  <a:srgbClr val="FF0000"/>
                </a:solidFill>
              </a:rPr>
              <a:t>G</a:t>
            </a:r>
            <a:r>
              <a:rPr lang="en-GB" sz="3000" b="1" dirty="0"/>
              <a:t>-GROUNDS OF SEARCH </a:t>
            </a:r>
          </a:p>
          <a:p>
            <a:r>
              <a:rPr lang="en-GB" sz="3000" b="1" dirty="0">
                <a:solidFill>
                  <a:srgbClr val="FF0000"/>
                </a:solidFill>
              </a:rPr>
              <a:t>O</a:t>
            </a:r>
            <a:r>
              <a:rPr lang="en-GB" sz="3000" b="1" dirty="0"/>
              <a:t>-OBJECT OF SEARCH </a:t>
            </a:r>
          </a:p>
          <a:p>
            <a:endParaRPr lang="en-GB" sz="3000" b="1" dirty="0"/>
          </a:p>
          <a:p>
            <a:r>
              <a:rPr lang="en-GB" sz="3000" b="1" dirty="0">
                <a:solidFill>
                  <a:srgbClr val="FF0000"/>
                </a:solidFill>
              </a:rPr>
              <a:t>W</a:t>
            </a:r>
            <a:r>
              <a:rPr lang="en-GB" sz="3000" b="1" dirty="0"/>
              <a:t>-WARRANT CARD </a:t>
            </a:r>
          </a:p>
          <a:p>
            <a:r>
              <a:rPr lang="en-GB" sz="3000" b="1" dirty="0">
                <a:solidFill>
                  <a:srgbClr val="FF0000"/>
                </a:solidFill>
              </a:rPr>
              <a:t> I</a:t>
            </a:r>
            <a:r>
              <a:rPr lang="en-GB" sz="3000" b="1" dirty="0"/>
              <a:t>-IDENTITY OF OFFICER</a:t>
            </a:r>
          </a:p>
          <a:p>
            <a:r>
              <a:rPr lang="en-GB" sz="3000" b="1" dirty="0">
                <a:solidFill>
                  <a:srgbClr val="FF0000"/>
                </a:solidFill>
              </a:rPr>
              <a:t>S</a:t>
            </a:r>
            <a:r>
              <a:rPr lang="en-GB" sz="3000" b="1" dirty="0"/>
              <a:t>-STATION OF THE OFFICER</a:t>
            </a:r>
          </a:p>
          <a:p>
            <a:r>
              <a:rPr lang="en-GB" sz="3000" b="1" dirty="0">
                <a:solidFill>
                  <a:srgbClr val="FF0000"/>
                </a:solidFill>
              </a:rPr>
              <a:t>E</a:t>
            </a:r>
            <a:r>
              <a:rPr lang="en-GB" sz="3000" b="1" dirty="0"/>
              <a:t>-ENTITLEMENT </a:t>
            </a:r>
          </a:p>
          <a:p>
            <a:r>
              <a:rPr lang="en-GB" sz="3000" b="1" dirty="0">
                <a:solidFill>
                  <a:srgbClr val="FF0000"/>
                </a:solidFill>
              </a:rPr>
              <a:t>L</a:t>
            </a:r>
            <a:r>
              <a:rPr lang="en-GB" sz="3000" b="1" dirty="0"/>
              <a:t>-LEGAL POWER USED</a:t>
            </a:r>
          </a:p>
          <a:p>
            <a:r>
              <a:rPr lang="en-GB" sz="3000" b="1" dirty="0">
                <a:solidFill>
                  <a:srgbClr val="FF0000"/>
                </a:solidFill>
              </a:rPr>
              <a:t>Y</a:t>
            </a:r>
            <a:r>
              <a:rPr lang="en-GB" sz="3000" b="1" dirty="0"/>
              <a:t>-YOU ARE BEING DETAINED</a:t>
            </a:r>
          </a:p>
        </p:txBody>
      </p:sp>
      <p:sp>
        <p:nvSpPr>
          <p:cNvPr id="7" name="Title 1"/>
          <p:cNvSpPr txBox="1"/>
          <p:nvPr/>
        </p:nvSpPr>
        <p:spPr>
          <a:xfrm>
            <a:off x="1763688" y="357625"/>
            <a:ext cx="6199716" cy="936104"/>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b="1" dirty="0">
                <a:solidFill>
                  <a:schemeClr val="bg1"/>
                </a:solidFill>
              </a:rPr>
              <a:t>GO-WISELY</a:t>
            </a:r>
          </a:p>
        </p:txBody>
      </p:sp>
      <p:pic>
        <p:nvPicPr>
          <p:cNvPr id="10242" name="Picture 2" descr="Stop &amp; Search Cartoons and Comics - funny pictures from CartoonStock">
            <a:extLst>
              <a:ext uri="{FF2B5EF4-FFF2-40B4-BE49-F238E27FC236}">
                <a16:creationId xmlns:a16="http://schemas.microsoft.com/office/drawing/2014/main" id="{05294006-6646-48CD-9905-618F2BFA71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6057" y="1916832"/>
            <a:ext cx="3672408" cy="381642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descr="Image result for Letter S in square"/>
          <p:cNvSpPr>
            <a:spLocks noChangeAspect="1" noChangeArrowheads="1"/>
          </p:cNvSpPr>
          <p:nvPr/>
        </p:nvSpPr>
        <p:spPr bwMode="auto">
          <a:xfrm>
            <a:off x="0" y="-136525"/>
            <a:ext cx="942975" cy="94297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en-GB"/>
          </a:p>
        </p:txBody>
      </p:sp>
      <p:sp>
        <p:nvSpPr>
          <p:cNvPr id="6" name="AutoShape 4" descr="Image result for Letter S in square"/>
          <p:cNvSpPr>
            <a:spLocks noChangeAspect="1" noChangeArrowheads="1"/>
          </p:cNvSpPr>
          <p:nvPr/>
        </p:nvSpPr>
        <p:spPr bwMode="auto">
          <a:xfrm>
            <a:off x="152400" y="15875"/>
            <a:ext cx="942975" cy="94297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en-GB"/>
          </a:p>
        </p:txBody>
      </p:sp>
      <p:sp>
        <p:nvSpPr>
          <p:cNvPr id="7" name="AutoShape 6" descr="Image result for Letter S in square"/>
          <p:cNvSpPr>
            <a:spLocks noChangeAspect="1" noChangeArrowheads="1"/>
          </p:cNvSpPr>
          <p:nvPr/>
        </p:nvSpPr>
        <p:spPr bwMode="auto">
          <a:xfrm>
            <a:off x="304800" y="168275"/>
            <a:ext cx="942975" cy="94297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en-GB"/>
          </a:p>
        </p:txBody>
      </p:sp>
      <p:sp>
        <p:nvSpPr>
          <p:cNvPr id="8" name="AutoShape 10" descr="Image result for Letter E in square"/>
          <p:cNvSpPr>
            <a:spLocks noChangeAspect="1" noChangeArrowheads="1"/>
          </p:cNvSpPr>
          <p:nvPr/>
        </p:nvSpPr>
        <p:spPr bwMode="auto">
          <a:xfrm>
            <a:off x="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en-GB"/>
          </a:p>
        </p:txBody>
      </p:sp>
      <p:sp>
        <p:nvSpPr>
          <p:cNvPr id="9" name="AutoShape 12" descr="Image result for Letter E in square"/>
          <p:cNvSpPr>
            <a:spLocks noChangeAspect="1" noChangeArrowheads="1"/>
          </p:cNvSpPr>
          <p:nvPr/>
        </p:nvSpPr>
        <p:spPr bwMode="auto">
          <a:xfrm>
            <a:off x="152400"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en-GB"/>
          </a:p>
        </p:txBody>
      </p:sp>
      <p:sp>
        <p:nvSpPr>
          <p:cNvPr id="14" name="AutoShape 37" descr="Image result for QUESTION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en-GB"/>
          </a:p>
        </p:txBody>
      </p:sp>
      <p:sp>
        <p:nvSpPr>
          <p:cNvPr id="30" name="Title 1"/>
          <p:cNvSpPr txBox="1"/>
          <p:nvPr/>
        </p:nvSpPr>
        <p:spPr>
          <a:xfrm>
            <a:off x="1907704" y="207815"/>
            <a:ext cx="5976664" cy="844921"/>
          </a:xfrm>
          <a:prstGeom prst="rect">
            <a:avLst/>
          </a:prstGeom>
          <a:solidFill>
            <a:srgbClr val="7030A0"/>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b="1" dirty="0">
                <a:solidFill>
                  <a:schemeClr val="bg1"/>
                </a:solidFill>
              </a:rPr>
              <a:t>Remember ‘SEARCH’</a:t>
            </a:r>
          </a:p>
        </p:txBody>
      </p:sp>
      <p:sp>
        <p:nvSpPr>
          <p:cNvPr id="20" name="TextBox 19">
            <a:extLst>
              <a:ext uri="{FF2B5EF4-FFF2-40B4-BE49-F238E27FC236}">
                <a16:creationId xmlns:a16="http://schemas.microsoft.com/office/drawing/2014/main" id="{DC9DC3DF-25C9-44AC-8BBA-4C035CAC30EE}"/>
              </a:ext>
            </a:extLst>
          </p:cNvPr>
          <p:cNvSpPr txBox="1"/>
          <p:nvPr/>
        </p:nvSpPr>
        <p:spPr>
          <a:xfrm>
            <a:off x="3563888" y="2147253"/>
            <a:ext cx="5112568" cy="3416320"/>
          </a:xfrm>
          <a:prstGeom prst="rect">
            <a:avLst/>
          </a:prstGeom>
          <a:noFill/>
        </p:spPr>
        <p:txBody>
          <a:bodyPr wrap="square" rtlCol="0">
            <a:spAutoFit/>
          </a:bodyPr>
          <a:lstStyle/>
          <a:p>
            <a:r>
              <a:rPr lang="en-GB" sz="3600" b="1" dirty="0">
                <a:solidFill>
                  <a:srgbClr val="FF0000"/>
                </a:solidFill>
              </a:rPr>
              <a:t>S</a:t>
            </a:r>
            <a:r>
              <a:rPr lang="en-GB" sz="3600" b="1" dirty="0"/>
              <a:t>-STAY CALM </a:t>
            </a:r>
          </a:p>
          <a:p>
            <a:r>
              <a:rPr lang="en-GB" sz="3600" b="1" dirty="0">
                <a:solidFill>
                  <a:srgbClr val="FF0000"/>
                </a:solidFill>
              </a:rPr>
              <a:t>E</a:t>
            </a:r>
            <a:r>
              <a:rPr lang="en-GB" sz="3600" b="1" dirty="0"/>
              <a:t>-EYE CONTACT </a:t>
            </a:r>
          </a:p>
          <a:p>
            <a:r>
              <a:rPr lang="en-GB" sz="3600" b="1" dirty="0">
                <a:solidFill>
                  <a:srgbClr val="FF0000"/>
                </a:solidFill>
              </a:rPr>
              <a:t>A</a:t>
            </a:r>
            <a:r>
              <a:rPr lang="en-GB" sz="3600" b="1" dirty="0"/>
              <a:t>-ASK QUESTIONS</a:t>
            </a:r>
          </a:p>
          <a:p>
            <a:r>
              <a:rPr lang="en-GB" sz="3600" b="1" dirty="0">
                <a:solidFill>
                  <a:srgbClr val="FF0000"/>
                </a:solidFill>
              </a:rPr>
              <a:t>R</a:t>
            </a:r>
            <a:r>
              <a:rPr lang="en-GB" sz="3600" b="1" dirty="0"/>
              <a:t>-REFERENCE / RECORD</a:t>
            </a:r>
          </a:p>
          <a:p>
            <a:r>
              <a:rPr lang="en-GB" sz="3600" b="1" dirty="0">
                <a:solidFill>
                  <a:srgbClr val="FF0000"/>
                </a:solidFill>
              </a:rPr>
              <a:t>C</a:t>
            </a:r>
            <a:r>
              <a:rPr lang="en-GB" sz="3600" b="1" dirty="0"/>
              <a:t>-CONFIDENCE</a:t>
            </a:r>
          </a:p>
          <a:p>
            <a:r>
              <a:rPr lang="en-GB" sz="3600" b="1" dirty="0">
                <a:solidFill>
                  <a:srgbClr val="FF0000"/>
                </a:solidFill>
              </a:rPr>
              <a:t>H</a:t>
            </a:r>
            <a:r>
              <a:rPr lang="en-GB" sz="3600" b="1" dirty="0"/>
              <a:t>-HOLD TO ACCOUNT</a:t>
            </a:r>
          </a:p>
        </p:txBody>
      </p:sp>
      <p:pic>
        <p:nvPicPr>
          <p:cNvPr id="11266" name="Picture 2" descr="Cute cartoon owl on a white background Royalty Free Vector">
            <a:extLst>
              <a:ext uri="{FF2B5EF4-FFF2-40B4-BE49-F238E27FC236}">
                <a16:creationId xmlns:a16="http://schemas.microsoft.com/office/drawing/2014/main" id="{762BA136-27BA-4CB6-BEF7-41FBB2C1317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1628800"/>
            <a:ext cx="3024336" cy="417646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a:spLocks noGrp="1"/>
          </p:cNvSpPr>
          <p:nvPr>
            <p:ph idx="1"/>
          </p:nvPr>
        </p:nvSpPr>
        <p:spPr>
          <a:xfrm>
            <a:off x="3923928" y="2060848"/>
            <a:ext cx="4536504" cy="3816424"/>
          </a:xfrm>
        </p:spPr>
        <p:txBody>
          <a:bodyPr>
            <a:normAutofit/>
          </a:bodyPr>
          <a:lstStyle/>
          <a:p>
            <a:endParaRPr lang="en-GB" dirty="0"/>
          </a:p>
          <a:p>
            <a:endParaRPr lang="en-GB" dirty="0"/>
          </a:p>
          <a:p>
            <a:endParaRPr lang="en-GB" dirty="0"/>
          </a:p>
          <a:p>
            <a:pPr marL="0" indent="0">
              <a:buNone/>
            </a:pPr>
            <a:endParaRPr lang="en-GB" dirty="0"/>
          </a:p>
          <a:p>
            <a:endParaRPr lang="en-GB" dirty="0"/>
          </a:p>
          <a:p>
            <a:pPr marL="0" indent="0">
              <a:buNone/>
            </a:pPr>
            <a:endParaRPr lang="en-GB" dirty="0"/>
          </a:p>
          <a:p>
            <a:pPr marL="0" indent="0">
              <a:buNone/>
            </a:pPr>
            <a:endParaRPr lang="en-GB" dirty="0"/>
          </a:p>
        </p:txBody>
      </p:sp>
      <p:sp>
        <p:nvSpPr>
          <p:cNvPr id="8" name="Title 1"/>
          <p:cNvSpPr txBox="1"/>
          <p:nvPr/>
        </p:nvSpPr>
        <p:spPr>
          <a:xfrm>
            <a:off x="1691680" y="302077"/>
            <a:ext cx="6120681" cy="964616"/>
          </a:xfrm>
          <a:prstGeom prst="rect">
            <a:avLst/>
          </a:prstGeom>
          <a:solidFill>
            <a:schemeClr val="accent2"/>
          </a:solidFill>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b="1" dirty="0">
                <a:solidFill>
                  <a:schemeClr val="bg1"/>
                </a:solidFill>
              </a:rPr>
              <a:t>Body Worn Cameras (BWC)</a:t>
            </a:r>
          </a:p>
        </p:txBody>
      </p:sp>
      <p:pic>
        <p:nvPicPr>
          <p:cNvPr id="12290" name="Picture 2" descr="body cameras cartoon | Lucas County deputies are wearing cam… | Flickr">
            <a:extLst>
              <a:ext uri="{FF2B5EF4-FFF2-40B4-BE49-F238E27FC236}">
                <a16:creationId xmlns:a16="http://schemas.microsoft.com/office/drawing/2014/main" id="{0F4B6487-A476-4E4D-A385-D13A8816BA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1628800"/>
            <a:ext cx="7992887" cy="46784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112122" y="1196752"/>
            <a:ext cx="8964489" cy="3731080"/>
          </a:xfrm>
        </p:spPr>
        <p:txBody>
          <a:bodyPr>
            <a:normAutofit fontScale="25000" lnSpcReduction="20000"/>
          </a:bodyPr>
          <a:lstStyle/>
          <a:p>
            <a:pPr marL="0" indent="0">
              <a:buNone/>
            </a:pPr>
            <a:r>
              <a:rPr lang="en-GB" sz="9600" b="1" dirty="0"/>
              <a:t>COMPLAINTS:</a:t>
            </a:r>
          </a:p>
          <a:p>
            <a:pPr marL="0" indent="0">
              <a:buNone/>
            </a:pPr>
            <a:r>
              <a:rPr lang="en-GB" sz="11200" dirty="0"/>
              <a:t>You should not be stopped or searched just because of your age, race, gender, sexual orientation, disability, religion, the way you dress or because you've committed a crime in the past. If you believe you were stopped and searched unreasonably, or you weren't treated fairly or with respect, you can complain to:</a:t>
            </a:r>
          </a:p>
          <a:p>
            <a:pPr marL="0" indent="0">
              <a:buNone/>
            </a:pPr>
            <a:endParaRPr lang="en-GB" sz="11200" dirty="0"/>
          </a:p>
          <a:p>
            <a:r>
              <a:rPr lang="en-GB" sz="11200" dirty="0">
                <a:solidFill>
                  <a:srgbClr val="2E31A2"/>
                </a:solidFill>
              </a:rPr>
              <a:t>The Police website</a:t>
            </a:r>
          </a:p>
          <a:p>
            <a:r>
              <a:rPr lang="en-GB" sz="11200" dirty="0">
                <a:solidFill>
                  <a:srgbClr val="7030A0"/>
                </a:solidFill>
              </a:rPr>
              <a:t>Your local police station </a:t>
            </a:r>
          </a:p>
          <a:p>
            <a:r>
              <a:rPr lang="en-GB" sz="11200" dirty="0">
                <a:solidFill>
                  <a:srgbClr val="2E31A2"/>
                </a:solidFill>
              </a:rPr>
              <a:t>The Police and Crime Commissioner</a:t>
            </a:r>
          </a:p>
          <a:p>
            <a:r>
              <a:rPr lang="en-GB" sz="11200" dirty="0">
                <a:solidFill>
                  <a:srgbClr val="7030A0"/>
                </a:solidFill>
              </a:rPr>
              <a:t>Independent Office for Police Conduct</a:t>
            </a:r>
            <a:r>
              <a:rPr lang="en-GB" sz="11200" dirty="0">
                <a:solidFill>
                  <a:srgbClr val="2E31A2"/>
                </a:solidFill>
              </a:rPr>
              <a:t> </a:t>
            </a:r>
          </a:p>
          <a:p>
            <a:r>
              <a:rPr lang="en-GB" sz="11200" dirty="0">
                <a:solidFill>
                  <a:srgbClr val="7030A0"/>
                </a:solidFill>
              </a:rPr>
              <a:t>A solicitor</a:t>
            </a:r>
          </a:p>
          <a:p>
            <a:endParaRPr lang="en-GB" dirty="0"/>
          </a:p>
        </p:txBody>
      </p:sp>
      <p:sp>
        <p:nvSpPr>
          <p:cNvPr id="8" name="Title 1"/>
          <p:cNvSpPr txBox="1"/>
          <p:nvPr/>
        </p:nvSpPr>
        <p:spPr>
          <a:xfrm>
            <a:off x="2051720" y="260648"/>
            <a:ext cx="5184576" cy="806700"/>
          </a:xfrm>
          <a:prstGeom prst="rect">
            <a:avLst/>
          </a:prstGeom>
          <a:solidFill>
            <a:schemeClr val="accent2"/>
          </a:solidFill>
        </p:spPr>
        <p:txBody>
          <a:bodyPr vert="horz" lIns="91440" tIns="45720" rIns="91440" bIns="45720" rtlCol="0" anchor="ctr">
            <a:normAutofit fontScale="85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b="1" dirty="0">
                <a:solidFill>
                  <a:schemeClr val="bg1"/>
                </a:solidFill>
              </a:rPr>
              <a:t>Feedback and complaints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p:nvPr/>
        </p:nvSpPr>
        <p:spPr>
          <a:xfrm>
            <a:off x="251520" y="1117647"/>
            <a:ext cx="8352928" cy="475962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14350" indent="-514350">
              <a:buFont typeface="Arial" panose="020B0604020202020204" pitchFamily="34" charset="0"/>
              <a:buAutoNum type="arabicPeriod"/>
            </a:pPr>
            <a:r>
              <a:rPr lang="en-GB" dirty="0"/>
              <a:t>Do officers have to be in uniform to stop and search you? </a:t>
            </a:r>
          </a:p>
          <a:p>
            <a:pPr marL="514350" indent="-514350">
              <a:buFont typeface="Arial" panose="020B0604020202020204" pitchFamily="34" charset="0"/>
              <a:buAutoNum type="arabicPeriod"/>
            </a:pPr>
            <a:endParaRPr lang="en-GB" sz="1000" dirty="0"/>
          </a:p>
          <a:p>
            <a:pPr marL="514350" indent="-514350">
              <a:buFont typeface="Arial" panose="020B0604020202020204" pitchFamily="34" charset="0"/>
              <a:buAutoNum type="arabicPeriod"/>
            </a:pPr>
            <a:r>
              <a:rPr lang="en-GB" dirty="0"/>
              <a:t>Under ‘SEARCH’ what should you do? </a:t>
            </a:r>
          </a:p>
          <a:p>
            <a:pPr marL="514350" indent="-514350">
              <a:buFont typeface="Arial" panose="020B0604020202020204" pitchFamily="34" charset="0"/>
              <a:buAutoNum type="arabicPeriod"/>
            </a:pPr>
            <a:endParaRPr lang="en-GB" sz="1000" dirty="0"/>
          </a:p>
          <a:p>
            <a:pPr marL="514350" indent="-514350">
              <a:buFont typeface="Arial" panose="020B0604020202020204" pitchFamily="34" charset="0"/>
              <a:buAutoNum type="arabicPeriod"/>
            </a:pPr>
            <a:r>
              <a:rPr lang="en-GB" dirty="0"/>
              <a:t>What do officers need to have to carry out a stop and search?</a:t>
            </a:r>
          </a:p>
          <a:p>
            <a:pPr marL="514350" indent="-514350">
              <a:buFont typeface="Arial" panose="020B0604020202020204" pitchFamily="34" charset="0"/>
              <a:buAutoNum type="arabicPeriod"/>
            </a:pPr>
            <a:endParaRPr lang="en-GB" sz="1000" dirty="0"/>
          </a:p>
          <a:p>
            <a:pPr marL="514350" indent="-514350">
              <a:buFont typeface="Arial" panose="020B0604020202020204" pitchFamily="34" charset="0"/>
              <a:buAutoNum type="arabicPeriod"/>
            </a:pPr>
            <a:r>
              <a:rPr lang="en-GB" dirty="0"/>
              <a:t>What does Go-Wisely stand for?</a:t>
            </a:r>
          </a:p>
          <a:p>
            <a:pPr marL="514350" indent="-514350">
              <a:buFont typeface="Arial" panose="020B0604020202020204" pitchFamily="34" charset="0"/>
              <a:buAutoNum type="arabicPeriod"/>
            </a:pPr>
            <a:r>
              <a:rPr lang="en-GB" dirty="0"/>
              <a:t>What is a s60 search?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Image result for question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en-GB"/>
          </a:p>
        </p:txBody>
      </p:sp>
      <p:sp>
        <p:nvSpPr>
          <p:cNvPr id="5" name="AutoShape 4" descr="Image result for question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en-GB"/>
          </a:p>
        </p:txBody>
      </p:sp>
      <p:sp>
        <p:nvSpPr>
          <p:cNvPr id="7" name="Title 1"/>
          <p:cNvSpPr txBox="1"/>
          <p:nvPr/>
        </p:nvSpPr>
        <p:spPr>
          <a:xfrm>
            <a:off x="539552" y="2348881"/>
            <a:ext cx="8136904" cy="1728192"/>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8800" b="1" dirty="0">
                <a:solidFill>
                  <a:schemeClr val="bg1"/>
                </a:solidFill>
              </a:rPr>
              <a:t>Any Questions?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0D0407A-F662-464F-A947-C7FF5C0F2165}"/>
              </a:ext>
            </a:extLst>
          </p:cNvPr>
          <p:cNvSpPr txBox="1">
            <a:spLocks noGrp="1"/>
          </p:cNvSpPr>
          <p:nvPr>
            <p:ph type="title"/>
          </p:nvPr>
        </p:nvSpPr>
        <p:spPr>
          <a:xfrm>
            <a:off x="457200" y="274638"/>
            <a:ext cx="8229600" cy="1143000"/>
          </a:xfrm>
          <a:prstGeom prst="rect">
            <a:avLst/>
          </a:prstGeom>
          <a:solidFill>
            <a:schemeClr val="accent6">
              <a:lumMod val="75000"/>
            </a:schemeClr>
          </a:solidFill>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b="1" dirty="0">
                <a:solidFill>
                  <a:schemeClr val="bg1"/>
                </a:solidFill>
              </a:rPr>
              <a:t>STOP AND SEARCH KNOW YOUR RIGHTS</a:t>
            </a:r>
          </a:p>
        </p:txBody>
      </p:sp>
      <p:pic>
        <p:nvPicPr>
          <p:cNvPr id="1026" name="Picture 2" descr="Camley's Cartoons: on Scottish police search half a million people in eight  months | HeraldScotland">
            <a:extLst>
              <a:ext uri="{FF2B5EF4-FFF2-40B4-BE49-F238E27FC236}">
                <a16:creationId xmlns:a16="http://schemas.microsoft.com/office/drawing/2014/main" id="{A79E5B03-91BF-49FC-9971-A25863361378}"/>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79512" y="1484784"/>
            <a:ext cx="8784976" cy="52565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77297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p:nvPr/>
        </p:nvSpPr>
        <p:spPr>
          <a:xfrm>
            <a:off x="683568" y="2564904"/>
            <a:ext cx="7776863" cy="1656184"/>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7200" b="1" dirty="0">
                <a:solidFill>
                  <a:schemeClr val="bg1"/>
                </a:solidFill>
              </a:rPr>
              <a:t>Thank You! </a:t>
            </a:r>
          </a:p>
        </p:txBody>
      </p:sp>
      <p:pic>
        <p:nvPicPr>
          <p:cNvPr id="13316" name="Picture 4" descr="Thumbs Up Cartoon Hand Clipart (#5442460) - PinClipart">
            <a:extLst>
              <a:ext uri="{FF2B5EF4-FFF2-40B4-BE49-F238E27FC236}">
                <a16:creationId xmlns:a16="http://schemas.microsoft.com/office/drawing/2014/main" id="{6EEA832A-031D-4160-A43A-AA5EBE42F5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6124" y="4365104"/>
            <a:ext cx="2571750" cy="17811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p:nvPr/>
        </p:nvSpPr>
        <p:spPr>
          <a:xfrm>
            <a:off x="1264419" y="332656"/>
            <a:ext cx="6729214" cy="1008112"/>
          </a:xfrm>
          <a:prstGeom prst="rect">
            <a:avLst/>
          </a:prstGeom>
          <a:solidFill>
            <a:schemeClr val="accent6">
              <a:lumMod val="75000"/>
            </a:schemeClr>
          </a:solidFill>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b="1" dirty="0">
                <a:solidFill>
                  <a:schemeClr val="bg1"/>
                </a:solidFill>
              </a:rPr>
              <a:t>STOPPED AND SEARCHED DOES NOT MEAN YOU ARE IN TROUBLE</a:t>
            </a:r>
          </a:p>
        </p:txBody>
      </p:sp>
      <p:pic>
        <p:nvPicPr>
          <p:cNvPr id="2050" name="Picture 2" descr="Animation Question Mark Clip Art, PNG, 1100x1200px, Animation, Animated  Cartoon, Art, Cartoon, Drawing Download Free">
            <a:extLst>
              <a:ext uri="{FF2B5EF4-FFF2-40B4-BE49-F238E27FC236}">
                <a16:creationId xmlns:a16="http://schemas.microsoft.com/office/drawing/2014/main" id="{252FA02E-C5E7-4BC0-B03D-DC93EE7D303A}"/>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264419" y="1844824"/>
            <a:ext cx="6729213" cy="453650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8D8D042B-08C9-4A30-B592-3F70A6F8F3A9}"/>
              </a:ext>
            </a:extLst>
          </p:cNvPr>
          <p:cNvSpPr txBox="1">
            <a:spLocks noGrp="1"/>
          </p:cNvSpPr>
          <p:nvPr>
            <p:ph type="title"/>
          </p:nvPr>
        </p:nvSpPr>
        <p:spPr>
          <a:xfrm>
            <a:off x="457200" y="274638"/>
            <a:ext cx="8229600" cy="1143000"/>
          </a:xfrm>
          <a:prstGeom prst="rect">
            <a:avLst/>
          </a:prstGeom>
          <a:solidFill>
            <a:schemeClr val="accent6">
              <a:lumMod val="75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b="1" dirty="0">
                <a:solidFill>
                  <a:schemeClr val="bg1"/>
                </a:solidFill>
              </a:rPr>
              <a:t>THE LAW </a:t>
            </a:r>
          </a:p>
        </p:txBody>
      </p:sp>
      <p:sp>
        <p:nvSpPr>
          <p:cNvPr id="8" name="Content Placeholder 2">
            <a:extLst>
              <a:ext uri="{FF2B5EF4-FFF2-40B4-BE49-F238E27FC236}">
                <a16:creationId xmlns:a16="http://schemas.microsoft.com/office/drawing/2014/main" id="{1F003339-F0EB-48AD-B10B-3313B1918595}"/>
              </a:ext>
            </a:extLst>
          </p:cNvPr>
          <p:cNvSpPr txBox="1">
            <a:spLocks/>
          </p:cNvSpPr>
          <p:nvPr/>
        </p:nvSpPr>
        <p:spPr>
          <a:xfrm>
            <a:off x="2915114" y="1766708"/>
            <a:ext cx="5987008" cy="165618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sz="3400" dirty="0"/>
              <a:t>Police officers have the power to stop, detain and search you without arresting you. </a:t>
            </a:r>
          </a:p>
        </p:txBody>
      </p:sp>
      <p:sp>
        <p:nvSpPr>
          <p:cNvPr id="9" name="Content Placeholder 2">
            <a:extLst>
              <a:ext uri="{FF2B5EF4-FFF2-40B4-BE49-F238E27FC236}">
                <a16:creationId xmlns:a16="http://schemas.microsoft.com/office/drawing/2014/main" id="{1893D29F-6A37-4D21-972E-8FD3B7AB24B9}"/>
              </a:ext>
            </a:extLst>
          </p:cNvPr>
          <p:cNvSpPr txBox="1"/>
          <p:nvPr/>
        </p:nvSpPr>
        <p:spPr>
          <a:xfrm>
            <a:off x="2887644" y="3604339"/>
            <a:ext cx="5799156" cy="230425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sz="3400" dirty="0"/>
              <a:t>An officer must also have </a:t>
            </a:r>
            <a:r>
              <a:rPr lang="en-GB" sz="3400" b="1" dirty="0"/>
              <a:t>reasonable grounds </a:t>
            </a:r>
            <a:r>
              <a:rPr lang="en-GB" sz="3400" dirty="0"/>
              <a:t>for stopping you</a:t>
            </a:r>
            <a:r>
              <a:rPr lang="en-GB" sz="3600" dirty="0"/>
              <a:t>.</a:t>
            </a:r>
          </a:p>
          <a:p>
            <a:pPr marL="0" indent="0">
              <a:buNone/>
            </a:pPr>
            <a:endParaRPr lang="en-GB" dirty="0"/>
          </a:p>
        </p:txBody>
      </p:sp>
      <p:pic>
        <p:nvPicPr>
          <p:cNvPr id="3076" name="Picture 4" descr="Vector cartoon woman police officer in uniform Stock Vector Image &amp; Art -  Alamy">
            <a:extLst>
              <a:ext uri="{FF2B5EF4-FFF2-40B4-BE49-F238E27FC236}">
                <a16:creationId xmlns:a16="http://schemas.microsoft.com/office/drawing/2014/main" id="{CC51CAFB-7833-4515-99B2-D17E808074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904126"/>
            <a:ext cx="2430444" cy="36131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0475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A572C69D-1F6B-4632-A725-7DE66F4E6B5D}"/>
              </a:ext>
            </a:extLst>
          </p:cNvPr>
          <p:cNvSpPr txBox="1">
            <a:spLocks noGrp="1"/>
          </p:cNvSpPr>
          <p:nvPr>
            <p:ph type="title"/>
          </p:nvPr>
        </p:nvSpPr>
        <p:spPr>
          <a:xfrm>
            <a:off x="457200" y="274638"/>
            <a:ext cx="8229600" cy="1143000"/>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b="1" dirty="0">
                <a:solidFill>
                  <a:schemeClr val="bg1"/>
                </a:solidFill>
              </a:rPr>
              <a:t>REASONABLE GROUNDS </a:t>
            </a:r>
          </a:p>
        </p:txBody>
      </p:sp>
      <p:sp>
        <p:nvSpPr>
          <p:cNvPr id="6" name="Content Placeholder 2">
            <a:extLst>
              <a:ext uri="{FF2B5EF4-FFF2-40B4-BE49-F238E27FC236}">
                <a16:creationId xmlns:a16="http://schemas.microsoft.com/office/drawing/2014/main" id="{AD592639-F6D0-461D-8832-46D52FD9BE8D}"/>
              </a:ext>
            </a:extLst>
          </p:cNvPr>
          <p:cNvSpPr txBox="1"/>
          <p:nvPr/>
        </p:nvSpPr>
        <p:spPr>
          <a:xfrm>
            <a:off x="453501" y="1435894"/>
            <a:ext cx="8199788" cy="4536504"/>
          </a:xfrm>
          <a:prstGeom prst="rect">
            <a:avLst/>
          </a:prstGeom>
        </p:spPr>
        <p:txBody>
          <a:bodyPr vert="horz" lIns="91440" tIns="45720" rIns="91440" bIns="45720" rtlCol="0">
            <a:normAutofit fontScale="77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GB" sz="2900" dirty="0"/>
          </a:p>
          <a:p>
            <a:endParaRPr lang="en-GB" sz="2900" dirty="0"/>
          </a:p>
          <a:p>
            <a:r>
              <a:rPr lang="en-GB" sz="4600" dirty="0"/>
              <a:t>You seem to fit a description of someone the police are looking for.</a:t>
            </a:r>
          </a:p>
          <a:p>
            <a:pPr marL="0" indent="0">
              <a:buNone/>
            </a:pPr>
            <a:endParaRPr lang="en-GB" sz="4600" dirty="0"/>
          </a:p>
          <a:p>
            <a:r>
              <a:rPr lang="en-GB" sz="4600" dirty="0"/>
              <a:t>Your behaviour and actions are  suspicious.  For example, your behaviour could be taken as a sign that you are in possession of a prohibited item such as drugs or a weapon, etc.</a:t>
            </a:r>
          </a:p>
          <a:p>
            <a:endParaRPr lang="en-GB" dirty="0"/>
          </a:p>
          <a:p>
            <a:pPr marL="0" indent="0">
              <a:buNone/>
            </a:pPr>
            <a:endParaRPr lang="en-GB" dirty="0"/>
          </a:p>
        </p:txBody>
      </p:sp>
    </p:spTree>
    <p:extLst>
      <p:ext uri="{BB962C8B-B14F-4D97-AF65-F5344CB8AC3E}">
        <p14:creationId xmlns:p14="http://schemas.microsoft.com/office/powerpoint/2010/main" val="4106725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C7527A1-5BAD-4B5B-A533-34EA59DCB91B}"/>
              </a:ext>
            </a:extLst>
          </p:cNvPr>
          <p:cNvSpPr txBox="1">
            <a:spLocks noGrp="1"/>
          </p:cNvSpPr>
          <p:nvPr>
            <p:ph type="title"/>
          </p:nvPr>
        </p:nvSpPr>
        <p:spPr>
          <a:xfrm>
            <a:off x="1835696" y="260648"/>
            <a:ext cx="5472608" cy="907878"/>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b="1" dirty="0">
                <a:solidFill>
                  <a:schemeClr val="bg1"/>
                </a:solidFill>
              </a:rPr>
              <a:t>POLICE POWERS </a:t>
            </a:r>
          </a:p>
        </p:txBody>
      </p:sp>
      <p:graphicFrame>
        <p:nvGraphicFramePr>
          <p:cNvPr id="4" name="Table 7">
            <a:extLst>
              <a:ext uri="{FF2B5EF4-FFF2-40B4-BE49-F238E27FC236}">
                <a16:creationId xmlns:a16="http://schemas.microsoft.com/office/drawing/2014/main" id="{0971F60D-A79E-413E-9CDE-2649A2A23C93}"/>
              </a:ext>
            </a:extLst>
          </p:cNvPr>
          <p:cNvGraphicFramePr>
            <a:graphicFrameLocks noGrp="1"/>
          </p:cNvGraphicFramePr>
          <p:nvPr>
            <p:extLst>
              <p:ext uri="{D42A27DB-BD31-4B8C-83A1-F6EECF244321}">
                <p14:modId xmlns:p14="http://schemas.microsoft.com/office/powerpoint/2010/main" val="1820952580"/>
              </p:ext>
            </p:extLst>
          </p:nvPr>
        </p:nvGraphicFramePr>
        <p:xfrm>
          <a:off x="611560" y="1412776"/>
          <a:ext cx="8064896" cy="4974428"/>
        </p:xfrm>
        <a:graphic>
          <a:graphicData uri="http://schemas.openxmlformats.org/drawingml/2006/table">
            <a:tbl>
              <a:tblPr firstRow="1" bandRow="1">
                <a:tableStyleId>{5C22544A-7EE6-4342-B048-85BDC9FD1C3A}</a:tableStyleId>
              </a:tblPr>
              <a:tblGrid>
                <a:gridCol w="2016224">
                  <a:extLst>
                    <a:ext uri="{9D8B030D-6E8A-4147-A177-3AD203B41FA5}">
                      <a16:colId xmlns:a16="http://schemas.microsoft.com/office/drawing/2014/main" val="2786114758"/>
                    </a:ext>
                  </a:extLst>
                </a:gridCol>
                <a:gridCol w="1825694">
                  <a:extLst>
                    <a:ext uri="{9D8B030D-6E8A-4147-A177-3AD203B41FA5}">
                      <a16:colId xmlns:a16="http://schemas.microsoft.com/office/drawing/2014/main" val="1177656916"/>
                    </a:ext>
                  </a:extLst>
                </a:gridCol>
                <a:gridCol w="2206754">
                  <a:extLst>
                    <a:ext uri="{9D8B030D-6E8A-4147-A177-3AD203B41FA5}">
                      <a16:colId xmlns:a16="http://schemas.microsoft.com/office/drawing/2014/main" val="3825244963"/>
                    </a:ext>
                  </a:extLst>
                </a:gridCol>
                <a:gridCol w="2016224">
                  <a:extLst>
                    <a:ext uri="{9D8B030D-6E8A-4147-A177-3AD203B41FA5}">
                      <a16:colId xmlns:a16="http://schemas.microsoft.com/office/drawing/2014/main" val="2424743543"/>
                    </a:ext>
                  </a:extLst>
                </a:gridCol>
              </a:tblGrid>
              <a:tr h="889345">
                <a:tc>
                  <a:txBody>
                    <a:bodyPr/>
                    <a:lstStyle/>
                    <a:p>
                      <a:r>
                        <a:rPr lang="en-GB" dirty="0"/>
                        <a:t>Power</a:t>
                      </a:r>
                    </a:p>
                  </a:txBody>
                  <a:tcPr>
                    <a:solidFill>
                      <a:schemeClr val="accent2"/>
                    </a:solidFill>
                  </a:tcPr>
                </a:tc>
                <a:tc>
                  <a:txBody>
                    <a:bodyPr/>
                    <a:lstStyle/>
                    <a:p>
                      <a:r>
                        <a:rPr lang="en-GB" dirty="0"/>
                        <a:t>Extent of search</a:t>
                      </a:r>
                    </a:p>
                  </a:txBody>
                  <a:tcPr>
                    <a:solidFill>
                      <a:schemeClr val="accent2"/>
                    </a:solidFill>
                  </a:tcPr>
                </a:tc>
                <a:tc>
                  <a:txBody>
                    <a:bodyPr/>
                    <a:lstStyle/>
                    <a:p>
                      <a:r>
                        <a:rPr lang="en-GB" dirty="0"/>
                        <a:t>Where exercisable</a:t>
                      </a:r>
                    </a:p>
                  </a:txBody>
                  <a:tcPr>
                    <a:solidFill>
                      <a:schemeClr val="accent2"/>
                    </a:solidFill>
                  </a:tcPr>
                </a:tc>
                <a:tc>
                  <a:txBody>
                    <a:bodyPr/>
                    <a:lstStyle/>
                    <a:p>
                      <a:r>
                        <a:rPr lang="en-GB" dirty="0"/>
                        <a:t>Object of search</a:t>
                      </a:r>
                    </a:p>
                  </a:txBody>
                  <a:tcPr>
                    <a:solidFill>
                      <a:schemeClr val="accent2"/>
                    </a:solidFill>
                  </a:tcPr>
                </a:tc>
                <a:extLst>
                  <a:ext uri="{0D108BD9-81ED-4DB2-BD59-A6C34878D82A}">
                    <a16:rowId xmlns:a16="http://schemas.microsoft.com/office/drawing/2014/main" val="3432930941"/>
                  </a:ext>
                </a:extLst>
              </a:tr>
              <a:tr h="2139805">
                <a:tc>
                  <a:txBody>
                    <a:bodyPr/>
                    <a:lstStyle/>
                    <a:p>
                      <a:r>
                        <a:rPr lang="en-GB" dirty="0"/>
                        <a:t>S1 </a:t>
                      </a:r>
                      <a:r>
                        <a:rPr lang="en-US" dirty="0"/>
                        <a:t>Police and Criminal Evidence Act 1984 (PACE) </a:t>
                      </a:r>
                      <a:endParaRPr lang="en-GB" dirty="0"/>
                    </a:p>
                  </a:txBody>
                  <a:tcPr>
                    <a:solidFill>
                      <a:schemeClr val="accent2">
                        <a:lumMod val="20000"/>
                        <a:lumOff val="80000"/>
                      </a:schemeClr>
                    </a:solidFill>
                  </a:tcPr>
                </a:tc>
                <a:tc>
                  <a:txBody>
                    <a:bodyPr/>
                    <a:lstStyle/>
                    <a:p>
                      <a:r>
                        <a:rPr lang="en-GB" dirty="0"/>
                        <a:t>Search of person and vehicle</a:t>
                      </a:r>
                    </a:p>
                  </a:txBody>
                  <a:tcPr>
                    <a:solidFill>
                      <a:schemeClr val="accent2">
                        <a:lumMod val="20000"/>
                        <a:lumOff val="80000"/>
                      </a:schemeClr>
                    </a:solidFill>
                  </a:tcPr>
                </a:tc>
                <a:tc>
                  <a:txBody>
                    <a:bodyPr/>
                    <a:lstStyle/>
                    <a:p>
                      <a:r>
                        <a:rPr lang="en-GB" dirty="0"/>
                        <a:t>In a public place</a:t>
                      </a:r>
                    </a:p>
                  </a:txBody>
                  <a:tcPr>
                    <a:solidFill>
                      <a:schemeClr val="accent2">
                        <a:lumMod val="20000"/>
                        <a:lumOff val="80000"/>
                      </a:schemeClr>
                    </a:solidFill>
                  </a:tcPr>
                </a:tc>
                <a:tc>
                  <a:txBody>
                    <a:bodyPr/>
                    <a:lstStyle/>
                    <a:p>
                      <a:r>
                        <a:rPr lang="en-US" dirty="0"/>
                        <a:t>Stolen or prohibited articles,  blades, or fireworks and anything that can cause criminal damage.</a:t>
                      </a:r>
                      <a:endParaRPr lang="en-GB" dirty="0"/>
                    </a:p>
                  </a:txBody>
                  <a:tcPr>
                    <a:solidFill>
                      <a:schemeClr val="accent2">
                        <a:lumMod val="20000"/>
                        <a:lumOff val="80000"/>
                      </a:schemeClr>
                    </a:solidFill>
                  </a:tcPr>
                </a:tc>
                <a:extLst>
                  <a:ext uri="{0D108BD9-81ED-4DB2-BD59-A6C34878D82A}">
                    <a16:rowId xmlns:a16="http://schemas.microsoft.com/office/drawing/2014/main" val="2166767047"/>
                  </a:ext>
                </a:extLst>
              </a:tr>
              <a:tr h="972639">
                <a:tc>
                  <a:txBody>
                    <a:bodyPr/>
                    <a:lstStyle/>
                    <a:p>
                      <a:r>
                        <a:rPr lang="en-GB" dirty="0"/>
                        <a:t>S23 Misuse of Drugs Act 1971 (MDA)</a:t>
                      </a:r>
                    </a:p>
                  </a:txBody>
                  <a:tcPr>
                    <a:solidFill>
                      <a:schemeClr val="accent3">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Search of person and vehicle</a:t>
                      </a:r>
                    </a:p>
                    <a:p>
                      <a:endParaRPr lang="en-GB" dirty="0"/>
                    </a:p>
                  </a:txBody>
                  <a:tcPr>
                    <a:solidFill>
                      <a:schemeClr val="accent3">
                        <a:lumMod val="60000"/>
                        <a:lumOff val="40000"/>
                      </a:schemeClr>
                    </a:solidFill>
                  </a:tcPr>
                </a:tc>
                <a:tc>
                  <a:txBody>
                    <a:bodyPr/>
                    <a:lstStyle/>
                    <a:p>
                      <a:r>
                        <a:rPr lang="en-GB" dirty="0"/>
                        <a:t>Anywhere</a:t>
                      </a:r>
                    </a:p>
                  </a:txBody>
                  <a:tcPr>
                    <a:solidFill>
                      <a:schemeClr val="accent3">
                        <a:lumMod val="60000"/>
                        <a:lumOff val="40000"/>
                      </a:schemeClr>
                    </a:solidFill>
                  </a:tcPr>
                </a:tc>
                <a:tc>
                  <a:txBody>
                    <a:bodyPr/>
                    <a:lstStyle/>
                    <a:p>
                      <a:r>
                        <a:rPr lang="en-GB" dirty="0"/>
                        <a:t>Controlled drugs</a:t>
                      </a:r>
                    </a:p>
                  </a:txBody>
                  <a:tcPr>
                    <a:solidFill>
                      <a:schemeClr val="accent3">
                        <a:lumMod val="60000"/>
                        <a:lumOff val="40000"/>
                      </a:schemeClr>
                    </a:solidFill>
                  </a:tcPr>
                </a:tc>
                <a:extLst>
                  <a:ext uri="{0D108BD9-81ED-4DB2-BD59-A6C34878D82A}">
                    <a16:rowId xmlns:a16="http://schemas.microsoft.com/office/drawing/2014/main" val="1596536117"/>
                  </a:ext>
                </a:extLst>
              </a:tr>
              <a:tr h="972639">
                <a:tc>
                  <a:txBody>
                    <a:bodyPr/>
                    <a:lstStyle/>
                    <a:p>
                      <a:r>
                        <a:rPr lang="en-US" dirty="0"/>
                        <a:t>Section 47, Firearms Act 1968 </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Search of person and vehicle</a:t>
                      </a:r>
                    </a:p>
                    <a:p>
                      <a:endParaRPr lang="en-GB" dirty="0"/>
                    </a:p>
                  </a:txBody>
                  <a:tcPr/>
                </a:tc>
                <a:tc>
                  <a:txBody>
                    <a:bodyPr/>
                    <a:lstStyle/>
                    <a:p>
                      <a:r>
                        <a:rPr lang="en-GB" dirty="0"/>
                        <a:t>In a public place</a:t>
                      </a:r>
                    </a:p>
                  </a:txBody>
                  <a:tcPr/>
                </a:tc>
                <a:tc>
                  <a:txBody>
                    <a:bodyPr/>
                    <a:lstStyle/>
                    <a:p>
                      <a:r>
                        <a:rPr lang="en-GB" dirty="0"/>
                        <a:t>Firearms</a:t>
                      </a:r>
                    </a:p>
                  </a:txBody>
                  <a:tcPr/>
                </a:tc>
                <a:extLst>
                  <a:ext uri="{0D108BD9-81ED-4DB2-BD59-A6C34878D82A}">
                    <a16:rowId xmlns:a16="http://schemas.microsoft.com/office/drawing/2014/main" val="2188287141"/>
                  </a:ext>
                </a:extLst>
              </a:tr>
            </a:tbl>
          </a:graphicData>
        </a:graphic>
      </p:graphicFrame>
    </p:spTree>
    <p:extLst>
      <p:ext uri="{BB962C8B-B14F-4D97-AF65-F5344CB8AC3E}">
        <p14:creationId xmlns:p14="http://schemas.microsoft.com/office/powerpoint/2010/main" val="877336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B7F799-3688-41A2-8986-4F1DD15B67F3}"/>
              </a:ext>
            </a:extLst>
          </p:cNvPr>
          <p:cNvSpPr>
            <a:spLocks noGrp="1"/>
          </p:cNvSpPr>
          <p:nvPr>
            <p:ph idx="1"/>
          </p:nvPr>
        </p:nvSpPr>
        <p:spPr>
          <a:xfrm>
            <a:off x="457200" y="1271230"/>
            <a:ext cx="8229600" cy="4525963"/>
          </a:xfrm>
        </p:spPr>
        <p:txBody>
          <a:bodyPr>
            <a:normAutofit/>
          </a:bodyPr>
          <a:lstStyle/>
          <a:p>
            <a:endParaRPr lang="en-GB" dirty="0"/>
          </a:p>
          <a:p>
            <a:r>
              <a:rPr lang="en-GB" dirty="0"/>
              <a:t>No reasonable grounds needed.</a:t>
            </a:r>
          </a:p>
          <a:p>
            <a:r>
              <a:rPr lang="en-GB" dirty="0"/>
              <a:t>Intelligence has revealed serious violence is about to take place or has took place.</a:t>
            </a:r>
          </a:p>
          <a:p>
            <a:r>
              <a:rPr lang="en-GB" dirty="0"/>
              <a:t>This power is granted by a higher ranked officer</a:t>
            </a:r>
          </a:p>
          <a:p>
            <a:r>
              <a:rPr lang="en-GB" dirty="0"/>
              <a:t>Takes place in a certain geographical area</a:t>
            </a:r>
          </a:p>
          <a:p>
            <a:r>
              <a:rPr lang="en-GB" dirty="0"/>
              <a:t>Granted for a specific amount of time.</a:t>
            </a:r>
          </a:p>
          <a:p>
            <a:endParaRPr lang="en-GB" dirty="0"/>
          </a:p>
        </p:txBody>
      </p:sp>
      <p:sp>
        <p:nvSpPr>
          <p:cNvPr id="5" name="Title 1">
            <a:extLst>
              <a:ext uri="{FF2B5EF4-FFF2-40B4-BE49-F238E27FC236}">
                <a16:creationId xmlns:a16="http://schemas.microsoft.com/office/drawing/2014/main" id="{105742B7-3805-4526-988A-964E705EDF4C}"/>
              </a:ext>
            </a:extLst>
          </p:cNvPr>
          <p:cNvSpPr txBox="1">
            <a:spLocks noGrp="1"/>
          </p:cNvSpPr>
          <p:nvPr>
            <p:ph type="title"/>
          </p:nvPr>
        </p:nvSpPr>
        <p:spPr>
          <a:xfrm>
            <a:off x="1187624" y="250566"/>
            <a:ext cx="6768752" cy="1020664"/>
          </a:xfrm>
          <a:prstGeom prst="rect">
            <a:avLst/>
          </a:prstGeom>
          <a:solidFill>
            <a:schemeClr val="accent2"/>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600" b="1" dirty="0">
                <a:solidFill>
                  <a:schemeClr val="bg1"/>
                </a:solidFill>
              </a:rPr>
              <a:t>SECTION 60, CRIMINAL JUSTICE &amp; PUBLIC ORDER ACT 1994 (CJPO)</a:t>
            </a:r>
          </a:p>
        </p:txBody>
      </p:sp>
    </p:spTree>
    <p:extLst>
      <p:ext uri="{BB962C8B-B14F-4D97-AF65-F5344CB8AC3E}">
        <p14:creationId xmlns:p14="http://schemas.microsoft.com/office/powerpoint/2010/main" val="2521177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a:bodyPr>
          <a:lstStyle/>
          <a:p>
            <a:pPr marL="0" indent="0" fontAlgn="base">
              <a:buNone/>
            </a:pPr>
            <a:endParaRPr lang="en-GB" dirty="0"/>
          </a:p>
          <a:p>
            <a:endParaRPr lang="en-GB" dirty="0"/>
          </a:p>
        </p:txBody>
      </p:sp>
      <p:sp>
        <p:nvSpPr>
          <p:cNvPr id="15" name="Content Placeholder 14">
            <a:extLst>
              <a:ext uri="{FF2B5EF4-FFF2-40B4-BE49-F238E27FC236}">
                <a16:creationId xmlns:a16="http://schemas.microsoft.com/office/drawing/2014/main" id="{89E4CBAE-B624-46EC-8B2E-39CD06FFDF03}"/>
              </a:ext>
            </a:extLst>
          </p:cNvPr>
          <p:cNvSpPr>
            <a:spLocks noGrp="1"/>
          </p:cNvSpPr>
          <p:nvPr>
            <p:ph sz="half" idx="2"/>
          </p:nvPr>
        </p:nvSpPr>
        <p:spPr>
          <a:xfrm>
            <a:off x="4186274" y="1985397"/>
            <a:ext cx="3591018" cy="4525963"/>
          </a:xfrm>
        </p:spPr>
        <p:txBody>
          <a:bodyPr/>
          <a:lstStyle/>
          <a:p>
            <a:pPr marL="0" indent="0" fontAlgn="base">
              <a:buNone/>
            </a:pPr>
            <a:r>
              <a:rPr lang="en-GB" b="1" dirty="0"/>
              <a:t>What you are doing?</a:t>
            </a:r>
            <a:br>
              <a:rPr lang="en-GB" b="1" dirty="0"/>
            </a:br>
            <a:endParaRPr lang="en-GB" b="1" dirty="0"/>
          </a:p>
          <a:p>
            <a:pPr marL="0" indent="0" fontAlgn="base">
              <a:buNone/>
            </a:pPr>
            <a:r>
              <a:rPr lang="en-GB" b="1" dirty="0"/>
              <a:t>Why you are in an area or where you are going? </a:t>
            </a:r>
            <a:br>
              <a:rPr lang="en-GB" b="1" dirty="0"/>
            </a:br>
            <a:endParaRPr lang="en-GB" b="1" dirty="0"/>
          </a:p>
          <a:p>
            <a:pPr marL="0" indent="0" fontAlgn="base">
              <a:buNone/>
            </a:pPr>
            <a:r>
              <a:rPr lang="en-GB" b="1" dirty="0"/>
              <a:t>What you are carrying</a:t>
            </a:r>
            <a:r>
              <a:rPr lang="en-GB" dirty="0"/>
              <a:t>?</a:t>
            </a:r>
          </a:p>
          <a:p>
            <a:endParaRPr lang="en-GB" dirty="0"/>
          </a:p>
        </p:txBody>
      </p:sp>
      <p:sp>
        <p:nvSpPr>
          <p:cNvPr id="7" name="Title 1"/>
          <p:cNvSpPr txBox="1"/>
          <p:nvPr/>
        </p:nvSpPr>
        <p:spPr>
          <a:xfrm>
            <a:off x="1468628" y="246549"/>
            <a:ext cx="6199716" cy="1008112"/>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b="1" dirty="0">
                <a:solidFill>
                  <a:schemeClr val="bg1"/>
                </a:solidFill>
              </a:rPr>
              <a:t>STOP AND ACCOUNT</a:t>
            </a:r>
          </a:p>
        </p:txBody>
      </p:sp>
      <p:sp>
        <p:nvSpPr>
          <p:cNvPr id="17" name="TextBox 16">
            <a:extLst>
              <a:ext uri="{FF2B5EF4-FFF2-40B4-BE49-F238E27FC236}">
                <a16:creationId xmlns:a16="http://schemas.microsoft.com/office/drawing/2014/main" id="{C15FBB3B-D950-42FF-9836-3199D53FC185}"/>
              </a:ext>
            </a:extLst>
          </p:cNvPr>
          <p:cNvSpPr txBox="1"/>
          <p:nvPr/>
        </p:nvSpPr>
        <p:spPr>
          <a:xfrm>
            <a:off x="248581" y="1906681"/>
            <a:ext cx="2717252" cy="4493538"/>
          </a:xfrm>
          <a:prstGeom prst="rect">
            <a:avLst/>
          </a:prstGeom>
          <a:noFill/>
        </p:spPr>
        <p:txBody>
          <a:bodyPr wrap="square" rtlCol="0">
            <a:spAutoFit/>
          </a:bodyPr>
          <a:lstStyle/>
          <a:p>
            <a:r>
              <a:rPr lang="en-GB" sz="2600" b="1" dirty="0"/>
              <a:t>Am I obliged to give this information?</a:t>
            </a:r>
          </a:p>
          <a:p>
            <a:endParaRPr lang="en-GB" sz="2600" b="1" dirty="0"/>
          </a:p>
          <a:p>
            <a:r>
              <a:rPr lang="en-GB" sz="2600" b="1" dirty="0"/>
              <a:t>Shall I ask – is this a stop and search?</a:t>
            </a:r>
          </a:p>
          <a:p>
            <a:endParaRPr lang="en-GB" sz="2600" b="1" dirty="0"/>
          </a:p>
          <a:p>
            <a:r>
              <a:rPr lang="en-GB" sz="2600" b="1" dirty="0"/>
              <a:t>I should be polite otherwise I could get into trouble.</a:t>
            </a:r>
          </a:p>
        </p:txBody>
      </p:sp>
      <p:pic>
        <p:nvPicPr>
          <p:cNvPr id="1027" name="Picture 3" descr="Image result for speech bubbles">
            <a:hlinkClick r:id="rId3"/>
            <a:extLst>
              <a:ext uri="{FF2B5EF4-FFF2-40B4-BE49-F238E27FC236}">
                <a16:creationId xmlns:a16="http://schemas.microsoft.com/office/drawing/2014/main" id="{DB5EAF48-C183-420A-83F9-39714B8FDDFA}"/>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r="2437" b="15367"/>
          <a:stretch/>
        </p:blipFill>
        <p:spPr bwMode="auto">
          <a:xfrm>
            <a:off x="7406464" y="1680260"/>
            <a:ext cx="840193" cy="72884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Image result for thought bubble">
            <a:hlinkClick r:id="rId5"/>
            <a:extLst>
              <a:ext uri="{FF2B5EF4-FFF2-40B4-BE49-F238E27FC236}">
                <a16:creationId xmlns:a16="http://schemas.microsoft.com/office/drawing/2014/main" id="{BBF2A42F-3C05-4DE1-94E2-DF8EC0C6833A}"/>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r="2978" b="11631"/>
          <a:stretch/>
        </p:blipFill>
        <p:spPr bwMode="auto">
          <a:xfrm>
            <a:off x="3031725" y="1596464"/>
            <a:ext cx="1095099" cy="896432"/>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Vector cartoon woman police officer in uniform Stock Vector Image &amp; Art -  Alamy">
            <a:extLst>
              <a:ext uri="{FF2B5EF4-FFF2-40B4-BE49-F238E27FC236}">
                <a16:creationId xmlns:a16="http://schemas.microsoft.com/office/drawing/2014/main" id="{6EF20C2F-5F9C-4174-ADA3-43B52F29084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54708" y="2536559"/>
            <a:ext cx="1343025" cy="3400425"/>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Businessman Touching Chin with Question Mark. Clipart Picture of a Male  Business , #affiliate, #Question, #Mark,… | Cartoon question mark, Cartoon  clip art, Cartoon">
            <a:extLst>
              <a:ext uri="{FF2B5EF4-FFF2-40B4-BE49-F238E27FC236}">
                <a16:creationId xmlns:a16="http://schemas.microsoft.com/office/drawing/2014/main" id="{0390A413-8E4B-48F9-8E9D-B3C013E51212}"/>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900836" y="2536558"/>
            <a:ext cx="1095099" cy="31631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0D0407A-F662-464F-A947-C7FF5C0F2165}"/>
              </a:ext>
            </a:extLst>
          </p:cNvPr>
          <p:cNvSpPr txBox="1">
            <a:spLocks noGrp="1"/>
          </p:cNvSpPr>
          <p:nvPr>
            <p:ph type="title"/>
          </p:nvPr>
        </p:nvSpPr>
        <p:spPr>
          <a:xfrm>
            <a:off x="457200" y="274638"/>
            <a:ext cx="8229600" cy="922114"/>
          </a:xfrm>
          <a:prstGeom prst="rect">
            <a:avLst/>
          </a:prstGeom>
          <a:solidFill>
            <a:schemeClr val="accent2"/>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b="1" dirty="0">
                <a:solidFill>
                  <a:schemeClr val="bg1"/>
                </a:solidFill>
              </a:rPr>
              <a:t>TYPES OF SEARCHES</a:t>
            </a:r>
          </a:p>
        </p:txBody>
      </p:sp>
      <p:pic>
        <p:nvPicPr>
          <p:cNvPr id="5122" name="Picture 2" descr="Getting to know you - &quot;Find someone who...&quot; - Kate Languages">
            <a:extLst>
              <a:ext uri="{FF2B5EF4-FFF2-40B4-BE49-F238E27FC236}">
                <a16:creationId xmlns:a16="http://schemas.microsoft.com/office/drawing/2014/main" id="{38834C6E-E521-41B1-8948-3EB9C0258A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1772818"/>
            <a:ext cx="6984776" cy="46085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9818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118</TotalTime>
  <Words>2757</Words>
  <Application>Microsoft Office PowerPoint</Application>
  <PresentationFormat>On-screen Show (4:3)</PresentationFormat>
  <Paragraphs>209</Paragraphs>
  <Slides>20</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Arial Nova</vt:lpstr>
      <vt:lpstr>Calibri</vt:lpstr>
      <vt:lpstr>Office Theme</vt:lpstr>
      <vt:lpstr>Typical Questions?</vt:lpstr>
      <vt:lpstr>STOP AND SEARCH KNOW YOUR RIGHTS</vt:lpstr>
      <vt:lpstr>PowerPoint Presentation</vt:lpstr>
      <vt:lpstr>THE LAW </vt:lpstr>
      <vt:lpstr>REASONABLE GROUNDS </vt:lpstr>
      <vt:lpstr>POLICE POWERS </vt:lpstr>
      <vt:lpstr>SECTION 60, CRIMINAL JUSTICE &amp; PUBLIC ORDER ACT 1994 (CJPO)</vt:lpstr>
      <vt:lpstr>PowerPoint Presentation</vt:lpstr>
      <vt:lpstr>TYPES OF SEARCHES</vt:lpstr>
      <vt:lpstr>GENERAL SEARCH</vt:lpstr>
      <vt:lpstr>MORE THOROUGH SEARCH</vt:lpstr>
      <vt:lpstr>STRIP SEARCH</vt:lpstr>
      <vt:lpstr>WHAT INFORMATION AM I OBLIGED TO GIVE?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Saba Kayani</dc:creator>
  <cp:lastModifiedBy>Derrick Campbell</cp:lastModifiedBy>
  <cp:revision>348</cp:revision>
  <cp:lastPrinted>2017-04-27T13:09:00Z</cp:lastPrinted>
  <dcterms:created xsi:type="dcterms:W3CDTF">2017-04-21T13:53:00Z</dcterms:created>
  <dcterms:modified xsi:type="dcterms:W3CDTF">2022-06-30T08:26:35Z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2057-10.2.0.5978</vt:lpwstr>
  </property>
  <property fmtid="{D5CDD505-2E9C-101B-9397-08002B2CF9AE}" pid="3" name="_AdHocReviewCycleID">
    <vt:i4>1079258646</vt:i4>
  </property>
  <property fmtid="{D5CDD505-2E9C-101B-9397-08002B2CF9AE}" pid="4" name="_NewReviewCycle">
    <vt:lpwstr/>
  </property>
  <property fmtid="{D5CDD505-2E9C-101B-9397-08002B2CF9AE}" pid="5" name="_EmailSubject">
    <vt:lpwstr> Webinar </vt:lpwstr>
  </property>
  <property fmtid="{D5CDD505-2E9C-101B-9397-08002B2CF9AE}" pid="6" name="_AuthorEmail">
    <vt:lpwstr>Amanda.Hill@policeconduct.gov.uk</vt:lpwstr>
  </property>
  <property fmtid="{D5CDD505-2E9C-101B-9397-08002B2CF9AE}" pid="7" name="_AuthorEmailDisplayName">
    <vt:lpwstr>Amanda Hill</vt:lpwstr>
  </property>
  <property fmtid="{D5CDD505-2E9C-101B-9397-08002B2CF9AE}" pid="8" name="_PreviousAdHocReviewCycleID">
    <vt:i4>470202937</vt:i4>
  </property>
</Properties>
</file>